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sldIdLst>
    <p:sldId id="258" r:id="rId5"/>
    <p:sldId id="260" r:id="rId6"/>
    <p:sldId id="291" r:id="rId7"/>
    <p:sldId id="261" r:id="rId8"/>
    <p:sldId id="262" r:id="rId9"/>
    <p:sldId id="264" r:id="rId10"/>
    <p:sldId id="265" r:id="rId11"/>
    <p:sldId id="281" r:id="rId12"/>
    <p:sldId id="282" r:id="rId13"/>
    <p:sldId id="283" r:id="rId14"/>
    <p:sldId id="285" r:id="rId15"/>
    <p:sldId id="286" r:id="rId16"/>
    <p:sldId id="287" r:id="rId17"/>
    <p:sldId id="293" r:id="rId18"/>
    <p:sldId id="28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4F0E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57" autoAdjust="0"/>
    <p:restoredTop sz="96213" autoAdjust="0"/>
  </p:normalViewPr>
  <p:slideViewPr>
    <p:cSldViewPr snapToGrid="0" snapToObjects="1">
      <p:cViewPr varScale="1">
        <p:scale>
          <a:sx n="96" d="100"/>
          <a:sy n="96" d="100"/>
        </p:scale>
        <p:origin x="3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72CE7-C814-6941-9824-6BD55B1D9950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18D33-9B86-474C-AAA9-C60A3E15D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47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2234390"/>
            <a:ext cx="9143998" cy="462360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2" y="2115572"/>
            <a:ext cx="9143998" cy="474242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1" y="2561139"/>
            <a:ext cx="9143998" cy="429686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84353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74692"/>
            <a:ext cx="77724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24" y="761999"/>
            <a:ext cx="3327717" cy="122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48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1097628"/>
            <a:ext cx="9155139" cy="483516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4" y="810816"/>
            <a:ext cx="9155139" cy="490289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2" y="1424377"/>
            <a:ext cx="9155140" cy="485002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70439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66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1097628"/>
            <a:ext cx="9155139" cy="483516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4" y="810816"/>
            <a:ext cx="9155139" cy="490289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2" y="1424377"/>
            <a:ext cx="9155140" cy="485002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70439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66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1097628"/>
            <a:ext cx="9155139" cy="483516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4" y="810816"/>
            <a:ext cx="9155139" cy="490289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2" y="1424377"/>
            <a:ext cx="9155140" cy="485002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70439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66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0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759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0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948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0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948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0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948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0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948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Aleo Regular"/>
            </a:endParaRPr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Aleo Regular"/>
            </a:endParaRPr>
          </a:p>
        </p:txBody>
      </p:sp>
      <p:pic>
        <p:nvPicPr>
          <p:cNvPr id="10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611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3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326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2234390"/>
            <a:ext cx="9143998" cy="462360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2" y="2115572"/>
            <a:ext cx="9143998" cy="474242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1" y="2561139"/>
            <a:ext cx="9143998" cy="429686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24" y="761999"/>
            <a:ext cx="3327717" cy="122668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4084353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85800" y="5074692"/>
            <a:ext cx="77724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41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3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602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3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602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3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602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3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602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3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602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2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411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2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203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2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085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2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57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2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57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2234390"/>
            <a:ext cx="9143998" cy="462360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2" y="2115572"/>
            <a:ext cx="9143998" cy="474242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1" y="2561139"/>
            <a:ext cx="9143998" cy="429686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24" y="761999"/>
            <a:ext cx="3327717" cy="122668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4084353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85800" y="5074692"/>
            <a:ext cx="77724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41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2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57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leo Regular"/>
                <a:ea typeface="+mn-ea"/>
                <a:cs typeface="+mn-cs"/>
              </a:defRPr>
            </a:lvl1pPr>
          </a:lstStyle>
          <a:p>
            <a:fld id="{4995E3C3-16BF-4441-8EBD-AEC322A2A832}" type="datetimeFigureOut">
              <a:rPr lang="en-US" smtClean="0"/>
              <a:pPr/>
              <a:t>6/2/2016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leo Regular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leo Regular"/>
                <a:ea typeface="+mn-ea"/>
                <a:cs typeface="+mn-cs"/>
              </a:defRPr>
            </a:lvl1pPr>
          </a:lstStyle>
          <a:p>
            <a:fld id="{85AEF935-81FE-8242-9805-AE3C9200DF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2251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flipH="1" flipV="1">
            <a:off x="6796088" y="1"/>
            <a:ext cx="2347912" cy="1807633"/>
          </a:xfrm>
          <a:prstGeom prst="rtTriangle">
            <a:avLst/>
          </a:prstGeom>
          <a:solidFill>
            <a:schemeClr val="accent3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8" name="Right Triangle 7"/>
          <p:cNvSpPr/>
          <p:nvPr/>
        </p:nvSpPr>
        <p:spPr>
          <a:xfrm flipH="1" flipV="1">
            <a:off x="6192838" y="1"/>
            <a:ext cx="2951162" cy="1475316"/>
          </a:xfrm>
          <a:prstGeom prst="rtTriangle">
            <a:avLst/>
          </a:prstGeom>
          <a:solidFill>
            <a:schemeClr val="accent3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275167"/>
            <a:ext cx="1144588" cy="58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338888" cy="1143000"/>
          </a:xfrm>
        </p:spPr>
        <p:txBody>
          <a:bodyPr>
            <a:normAutofit/>
          </a:bodyPr>
          <a:lstStyle>
            <a:lvl1pPr>
              <a:defRPr sz="3200" b="0" i="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ight Triangle 5"/>
          <p:cNvSpPr/>
          <p:nvPr userDrawn="1"/>
        </p:nvSpPr>
        <p:spPr>
          <a:xfrm flipH="1" flipV="1">
            <a:off x="6796088" y="1"/>
            <a:ext cx="2347912" cy="1807633"/>
          </a:xfrm>
          <a:prstGeom prst="rtTriangle">
            <a:avLst/>
          </a:prstGeom>
          <a:solidFill>
            <a:schemeClr val="accent3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192838" y="1"/>
            <a:ext cx="2951162" cy="1475316"/>
          </a:xfrm>
          <a:prstGeom prst="rtTriangle">
            <a:avLst/>
          </a:prstGeom>
          <a:solidFill>
            <a:schemeClr val="accent3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2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275167"/>
            <a:ext cx="1144588" cy="58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99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2234390"/>
            <a:ext cx="9143998" cy="462360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2" y="2115572"/>
            <a:ext cx="9143998" cy="474242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1" y="2561139"/>
            <a:ext cx="9143998" cy="429686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24" y="761999"/>
            <a:ext cx="3327717" cy="122668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4084353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85800" y="5074692"/>
            <a:ext cx="77724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41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2234390"/>
            <a:ext cx="9143998" cy="462360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2" y="2115572"/>
            <a:ext cx="9143998" cy="474242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1" y="2561139"/>
            <a:ext cx="9143998" cy="429686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24" y="761999"/>
            <a:ext cx="3327717" cy="122668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4084353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85800" y="5074692"/>
            <a:ext cx="77724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41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2234390"/>
            <a:ext cx="9143998" cy="462360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2" y="2115572"/>
            <a:ext cx="9143998" cy="474242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1" y="2561139"/>
            <a:ext cx="9143998" cy="429686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24" y="761999"/>
            <a:ext cx="3327717" cy="122668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4084353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85800" y="5074692"/>
            <a:ext cx="77724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41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1097628"/>
            <a:ext cx="9155139" cy="483516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4" y="810816"/>
            <a:ext cx="9155139" cy="490289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2" y="1424377"/>
            <a:ext cx="9155140" cy="485002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70439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119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1097628"/>
            <a:ext cx="9155139" cy="483516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4" y="810816"/>
            <a:ext cx="9155139" cy="490289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2" y="1424377"/>
            <a:ext cx="9155140" cy="485002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70439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66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1097628"/>
            <a:ext cx="9155139" cy="483516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4" y="810816"/>
            <a:ext cx="9155139" cy="490289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2" y="1424377"/>
            <a:ext cx="9155140" cy="485002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70439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66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686869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2" r:id="rId2"/>
    <p:sldLayoutId id="2147483694" r:id="rId3"/>
    <p:sldLayoutId id="2147483690" r:id="rId4"/>
    <p:sldLayoutId id="2147483693" r:id="rId5"/>
    <p:sldLayoutId id="2147483691" r:id="rId6"/>
    <p:sldLayoutId id="2147483695" r:id="rId7"/>
    <p:sldLayoutId id="2147483696" r:id="rId8"/>
    <p:sldLayoutId id="2147483697" r:id="rId9"/>
    <p:sldLayoutId id="2147483699" r:id="rId10"/>
    <p:sldLayoutId id="2147483698" r:id="rId11"/>
    <p:sldLayoutId id="2147483700" r:id="rId12"/>
    <p:sldLayoutId id="2147483668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676" r:id="rId19"/>
    <p:sldLayoutId id="2147483709" r:id="rId20"/>
    <p:sldLayoutId id="2147483710" r:id="rId21"/>
    <p:sldLayoutId id="2147483706" r:id="rId22"/>
    <p:sldLayoutId id="2147483707" r:id="rId23"/>
    <p:sldLayoutId id="2147483708" r:id="rId24"/>
    <p:sldLayoutId id="2147483682" r:id="rId25"/>
    <p:sldLayoutId id="2147483681" r:id="rId26"/>
    <p:sldLayoutId id="2147483711" r:id="rId27"/>
    <p:sldLayoutId id="2147483712" r:id="rId28"/>
    <p:sldLayoutId id="2147483713" r:id="rId29"/>
    <p:sldLayoutId id="2147483714" r:id="rId30"/>
    <p:sldLayoutId id="2147483687" r:id="rId31"/>
    <p:sldLayoutId id="2147483715" r:id="rId3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ProQuest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플랫폼 이용방법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altLang="ko-KR" sz="1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ProQuest </a:t>
            </a:r>
            <a:r>
              <a:rPr lang="ko-KR" altLang="en-US" sz="1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한국지사</a:t>
            </a:r>
            <a:endParaRPr lang="en-US" altLang="ko-KR" sz="1600" dirty="0" smtClean="0">
              <a:solidFill>
                <a:schemeClr val="accent2">
                  <a:lumMod val="20000"/>
                  <a:lumOff val="8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/>
            <a:r>
              <a:rPr lang="en-US" altLang="ko-KR" sz="1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02-733-5119</a:t>
            </a:r>
          </a:p>
          <a:p>
            <a:pPr algn="r"/>
            <a:r>
              <a:rPr lang="en-US" altLang="ko-KR" sz="1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korea@asia.proquest.com</a:t>
            </a:r>
            <a:endParaRPr lang="ko-KR" altLang="en-US" sz="1600" dirty="0">
              <a:solidFill>
                <a:schemeClr val="accent2">
                  <a:lumMod val="20000"/>
                  <a:lumOff val="8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572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199" y="274639"/>
            <a:ext cx="7200000" cy="720000"/>
          </a:xfrm>
        </p:spPr>
        <p:txBody>
          <a:bodyPr/>
          <a:lstStyle/>
          <a:p>
            <a:r>
              <a:rPr lang="en-US" altLang="ko-KR" b="1" dirty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RefWorks </a:t>
            </a:r>
            <a:r>
              <a:rPr lang="ko-KR" altLang="en-US" b="1" dirty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</a:t>
            </a:r>
            <a:r>
              <a:rPr lang="ko-KR" altLang="en-US" b="1" dirty="0" smtClean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검색 </a:t>
            </a:r>
            <a:r>
              <a:rPr lang="ko-KR" altLang="en-US" b="1" dirty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결과 보내기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0" y="1338263"/>
            <a:ext cx="8875955" cy="391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2" name="직사각형 11"/>
          <p:cNvSpPr/>
          <p:nvPr/>
        </p:nvSpPr>
        <p:spPr>
          <a:xfrm>
            <a:off x="2304008" y="2325782"/>
            <a:ext cx="330200" cy="1741251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latinLnBrk="0" hangingPunct="1"/>
            <a:endParaRPr kumimoji="0" lang="ko-KR" altLang="en-US">
              <a:solidFill>
                <a:srgbClr val="FFFFFF"/>
              </a:solidFill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2647856" y="2929613"/>
            <a:ext cx="311150" cy="366712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34" name="Freeform 37"/>
          <p:cNvSpPr>
            <a:spLocks/>
          </p:cNvSpPr>
          <p:nvPr/>
        </p:nvSpPr>
        <p:spPr bwMode="auto">
          <a:xfrm rot="7073979" flipH="1">
            <a:off x="7778695" y="1972626"/>
            <a:ext cx="982140" cy="336550"/>
          </a:xfrm>
          <a:custGeom>
            <a:avLst/>
            <a:gdLst>
              <a:gd name="T0" fmla="*/ 2147483647 w 1501"/>
              <a:gd name="T1" fmla="*/ 2147483647 h 474"/>
              <a:gd name="T2" fmla="*/ 2147483647 w 1501"/>
              <a:gd name="T3" fmla="*/ 2147483647 h 474"/>
              <a:gd name="T4" fmla="*/ 2147483647 w 1501"/>
              <a:gd name="T5" fmla="*/ 2147483647 h 474"/>
              <a:gd name="T6" fmla="*/ 0 w 1501"/>
              <a:gd name="T7" fmla="*/ 2147483647 h 474"/>
              <a:gd name="T8" fmla="*/ 2147483647 w 1501"/>
              <a:gd name="T9" fmla="*/ 2147483647 h 474"/>
              <a:gd name="T10" fmla="*/ 2147483647 w 1501"/>
              <a:gd name="T11" fmla="*/ 2147483647 h 474"/>
              <a:gd name="T12" fmla="*/ 2147483647 w 1501"/>
              <a:gd name="T13" fmla="*/ 2147483647 h 4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01"/>
              <a:gd name="T22" fmla="*/ 0 h 474"/>
              <a:gd name="T23" fmla="*/ 1501 w 1501"/>
              <a:gd name="T24" fmla="*/ 474 h 47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01" h="474">
                <a:moveTo>
                  <a:pt x="1494" y="337"/>
                </a:moveTo>
                <a:cubicBezTo>
                  <a:pt x="1501" y="296"/>
                  <a:pt x="956" y="0"/>
                  <a:pt x="278" y="182"/>
                </a:cubicBezTo>
                <a:cubicBezTo>
                  <a:pt x="270" y="181"/>
                  <a:pt x="232" y="182"/>
                  <a:pt x="296" y="44"/>
                </a:cubicBezTo>
                <a:cubicBezTo>
                  <a:pt x="83" y="191"/>
                  <a:pt x="2" y="315"/>
                  <a:pt x="0" y="324"/>
                </a:cubicBezTo>
                <a:cubicBezTo>
                  <a:pt x="204" y="345"/>
                  <a:pt x="314" y="474"/>
                  <a:pt x="314" y="474"/>
                </a:cubicBezTo>
                <a:cubicBezTo>
                  <a:pt x="319" y="470"/>
                  <a:pt x="259" y="330"/>
                  <a:pt x="287" y="337"/>
                </a:cubicBezTo>
                <a:cubicBezTo>
                  <a:pt x="1247" y="35"/>
                  <a:pt x="1487" y="377"/>
                  <a:pt x="1494" y="33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8587559" y="1402283"/>
            <a:ext cx="312737" cy="369887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36" name="TextBox 5"/>
          <p:cNvSpPr txBox="1">
            <a:spLocks noChangeArrowheads="1"/>
          </p:cNvSpPr>
          <p:nvPr/>
        </p:nvSpPr>
        <p:spPr bwMode="auto">
          <a:xfrm>
            <a:off x="457200" y="5443980"/>
            <a:ext cx="816377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342900" indent="-342900" latinLnBrk="0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kumimoji="0" lang="ko-KR" altLang="en-US" sz="16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원하는 검색결과를 선택</a:t>
            </a:r>
            <a:endParaRPr kumimoji="0" lang="en-US" altLang="ko-KR" sz="1600" b="1" dirty="0" smtClean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kumimoji="0" lang="ko-KR" altLang="en-US" sz="16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활용 </a:t>
            </a:r>
            <a:r>
              <a:rPr lang="ko-KR" altLang="en-US" sz="16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메뉴의 추가 버튼을 클릭하여 </a:t>
            </a:r>
            <a:r>
              <a:rPr kumimoji="0" lang="en-US" altLang="ko-KR" sz="16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My </a:t>
            </a:r>
            <a:r>
              <a:rPr kumimoji="0" lang="en-US" altLang="ko-KR" sz="16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Research</a:t>
            </a:r>
            <a:r>
              <a:rPr kumimoji="0" lang="ko-KR" altLang="en-US" sz="16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에 추가하기</a:t>
            </a:r>
            <a:r>
              <a:rPr kumimoji="0" lang="en-US" altLang="ko-KR" sz="16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en-US" altLang="ko-KR" sz="16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RefWorks</a:t>
            </a:r>
            <a:r>
              <a:rPr kumimoji="0" lang="ko-KR" altLang="en-US" sz="16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와 같은 서지관리 툴로 </a:t>
            </a:r>
            <a:r>
              <a:rPr kumimoji="0" lang="ko-KR" altLang="en-US" sz="16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보내기</a:t>
            </a:r>
            <a:endParaRPr kumimoji="0" lang="ko-KR" altLang="en-US" sz="1600" b="1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773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1" y="994639"/>
            <a:ext cx="8715932" cy="57814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199" y="274639"/>
            <a:ext cx="7200000" cy="720000"/>
          </a:xfrm>
        </p:spPr>
        <p:txBody>
          <a:bodyPr/>
          <a:lstStyle/>
          <a:p>
            <a:r>
              <a:rPr lang="ko-KR" altLang="en-US" b="1" dirty="0" smtClean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출판물 검색</a:t>
            </a:r>
            <a:r>
              <a:rPr lang="en-US" altLang="ko-KR" b="1" dirty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1" dirty="0" smtClean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b="1" dirty="0" smtClean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저널 찾기</a:t>
            </a:r>
            <a:endParaRPr lang="ko-KR" altLang="en-US" b="1" dirty="0">
              <a:solidFill>
                <a:schemeClr val="accent5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직사각형 22"/>
          <p:cNvSpPr/>
          <p:nvPr/>
        </p:nvSpPr>
        <p:spPr>
          <a:xfrm>
            <a:off x="900754" y="1998122"/>
            <a:ext cx="7315200" cy="38800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latinLnBrk="0" hangingPunct="1"/>
            <a:endParaRPr kumimoji="0" lang="ko-KR" altLang="en-US">
              <a:solidFill>
                <a:srgbClr val="FFFFFF"/>
              </a:solidFill>
            </a:endParaRPr>
          </a:p>
        </p:txBody>
      </p:sp>
      <p:sp>
        <p:nvSpPr>
          <p:cNvPr id="5" name="직사각형 11"/>
          <p:cNvSpPr/>
          <p:nvPr/>
        </p:nvSpPr>
        <p:spPr>
          <a:xfrm>
            <a:off x="3166281" y="3144080"/>
            <a:ext cx="5680217" cy="28356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latinLnBrk="0" hangingPunct="1"/>
            <a:endParaRPr kumimoji="0" lang="ko-KR" altLang="en-US">
              <a:solidFill>
                <a:srgbClr val="FFFFFF"/>
              </a:solidFill>
            </a:endParaRPr>
          </a:p>
        </p:txBody>
      </p:sp>
      <p:sp>
        <p:nvSpPr>
          <p:cNvPr id="11" name="직사각형 23"/>
          <p:cNvSpPr/>
          <p:nvPr/>
        </p:nvSpPr>
        <p:spPr>
          <a:xfrm>
            <a:off x="986580" y="2573892"/>
            <a:ext cx="2029576" cy="272489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</a:ln>
          <a:effectLst/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latinLnBrk="0" hangingPunct="1"/>
            <a:endParaRPr kumimoji="0" lang="ko-KR" altLang="en-US">
              <a:solidFill>
                <a:srgbClr val="FFFFFF"/>
              </a:solidFill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986580" y="1997916"/>
            <a:ext cx="2599900" cy="33361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 latinLnBrk="0">
              <a:lnSpc>
                <a:spcPct val="150000"/>
              </a:lnSpc>
              <a:spcBef>
                <a:spcPct val="0"/>
              </a:spcBef>
              <a:buNone/>
            </a:pPr>
            <a:r>
              <a:rPr kumimoji="0" lang="ko-KR" altLang="en-US" sz="12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특정 </a:t>
            </a:r>
            <a:r>
              <a:rPr kumimoji="0" lang="ko-KR" altLang="en-US" sz="1200" b="1" dirty="0" err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저널명을</a:t>
            </a:r>
            <a:r>
              <a:rPr kumimoji="0" lang="ko-KR" altLang="en-US" sz="12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직접 </a:t>
            </a:r>
            <a:r>
              <a:rPr kumimoji="0" lang="ko-KR" altLang="en-US" sz="12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입력하여 검색</a:t>
            </a:r>
            <a:endParaRPr kumimoji="0" lang="en-US" altLang="ko-KR" sz="12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4645521" y="2791944"/>
            <a:ext cx="3079918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ko-KR" altLang="en-US" sz="12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알파벳 순으로 </a:t>
            </a:r>
            <a:r>
              <a:rPr lang="ko-KR" altLang="en-US" sz="12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출판물 타이틀을 찾아보기</a:t>
            </a:r>
            <a:endParaRPr kumimoji="0" lang="en-US" altLang="ko-KR" sz="12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850098" y="5298782"/>
            <a:ext cx="230254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12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출판물 목록 한정 </a:t>
            </a:r>
            <a:r>
              <a:rPr kumimoji="0" lang="en-US" altLang="ko-KR" sz="12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: </a:t>
            </a:r>
            <a:r>
              <a:rPr kumimoji="0" lang="ko-KR" altLang="en-US" sz="12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검색된 저널의 출판타입</a:t>
            </a:r>
            <a:r>
              <a:rPr kumimoji="0" lang="en-US" altLang="ko-KR" sz="12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kumimoji="0" lang="ko-KR" altLang="en-US" sz="12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주제필드</a:t>
            </a:r>
            <a:r>
              <a:rPr kumimoji="0" lang="en-US" altLang="ko-KR" sz="12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kumimoji="0" lang="ko-KR" altLang="en-US" sz="12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언어</a:t>
            </a:r>
            <a:r>
              <a:rPr kumimoji="0" lang="en-US" altLang="ko-KR" sz="12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kumimoji="0" lang="ko-KR" altLang="en-US" sz="12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저널이 포함된 데이터베이스</a:t>
            </a:r>
            <a:r>
              <a:rPr kumimoji="0" lang="en-US" altLang="ko-KR" sz="12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kumimoji="0" lang="ko-KR" altLang="en-US" sz="12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출판사</a:t>
            </a:r>
            <a:r>
              <a:rPr kumimoji="0" lang="en-US" altLang="ko-KR" sz="12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</a:t>
            </a:r>
            <a:r>
              <a:rPr kumimoji="0" lang="ko-KR" altLang="en-US" sz="12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별로 간추려 결과를 확인</a:t>
            </a:r>
            <a:endParaRPr kumimoji="0" lang="en-US" altLang="ko-KR" sz="12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17" name="직사각형 12"/>
          <p:cNvSpPr/>
          <p:nvPr/>
        </p:nvSpPr>
        <p:spPr>
          <a:xfrm>
            <a:off x="1276880" y="996035"/>
            <a:ext cx="516840" cy="314149"/>
          </a:xfrm>
          <a:prstGeom prst="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latinLnBrk="0" hangingPunct="1"/>
            <a:endParaRPr kumimoji="0"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60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35" y="1248378"/>
            <a:ext cx="4900310" cy="5498553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199" y="274639"/>
            <a:ext cx="7200000" cy="720000"/>
          </a:xfrm>
        </p:spPr>
        <p:txBody>
          <a:bodyPr/>
          <a:lstStyle/>
          <a:p>
            <a:r>
              <a:rPr lang="ko-KR" altLang="en-US" b="1" dirty="0" smtClean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특정 저널 검색</a:t>
            </a:r>
            <a:endParaRPr lang="ko-KR" altLang="en-US" b="1" dirty="0">
              <a:solidFill>
                <a:schemeClr val="accent5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Freeform 37"/>
          <p:cNvSpPr>
            <a:spLocks/>
          </p:cNvSpPr>
          <p:nvPr/>
        </p:nvSpPr>
        <p:spPr bwMode="auto">
          <a:xfrm rot="20685719" flipH="1">
            <a:off x="2961638" y="5327643"/>
            <a:ext cx="2156180" cy="338886"/>
          </a:xfrm>
          <a:custGeom>
            <a:avLst/>
            <a:gdLst>
              <a:gd name="T0" fmla="*/ 2147483647 w 1501"/>
              <a:gd name="T1" fmla="*/ 2147483647 h 474"/>
              <a:gd name="T2" fmla="*/ 2147483647 w 1501"/>
              <a:gd name="T3" fmla="*/ 2147483647 h 474"/>
              <a:gd name="T4" fmla="*/ 2147483647 w 1501"/>
              <a:gd name="T5" fmla="*/ 2147483647 h 474"/>
              <a:gd name="T6" fmla="*/ 0 w 1501"/>
              <a:gd name="T7" fmla="*/ 2147483647 h 474"/>
              <a:gd name="T8" fmla="*/ 2147483647 w 1501"/>
              <a:gd name="T9" fmla="*/ 2147483647 h 474"/>
              <a:gd name="T10" fmla="*/ 2147483647 w 1501"/>
              <a:gd name="T11" fmla="*/ 2147483647 h 474"/>
              <a:gd name="T12" fmla="*/ 2147483647 w 1501"/>
              <a:gd name="T13" fmla="*/ 2147483647 h 4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01"/>
              <a:gd name="T22" fmla="*/ 0 h 474"/>
              <a:gd name="T23" fmla="*/ 1501 w 1501"/>
              <a:gd name="T24" fmla="*/ 474 h 47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01" h="474">
                <a:moveTo>
                  <a:pt x="1494" y="337"/>
                </a:moveTo>
                <a:cubicBezTo>
                  <a:pt x="1501" y="296"/>
                  <a:pt x="956" y="0"/>
                  <a:pt x="278" y="182"/>
                </a:cubicBezTo>
                <a:cubicBezTo>
                  <a:pt x="270" y="181"/>
                  <a:pt x="232" y="182"/>
                  <a:pt x="296" y="44"/>
                </a:cubicBezTo>
                <a:cubicBezTo>
                  <a:pt x="83" y="191"/>
                  <a:pt x="2" y="315"/>
                  <a:pt x="0" y="324"/>
                </a:cubicBezTo>
                <a:cubicBezTo>
                  <a:pt x="204" y="345"/>
                  <a:pt x="314" y="474"/>
                  <a:pt x="314" y="474"/>
                </a:cubicBezTo>
                <a:cubicBezTo>
                  <a:pt x="319" y="470"/>
                  <a:pt x="259" y="330"/>
                  <a:pt x="287" y="337"/>
                </a:cubicBezTo>
                <a:cubicBezTo>
                  <a:pt x="1247" y="35"/>
                  <a:pt x="1487" y="377"/>
                  <a:pt x="1494" y="33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" name="직사각형 8"/>
          <p:cNvSpPr/>
          <p:nvPr/>
        </p:nvSpPr>
        <p:spPr>
          <a:xfrm>
            <a:off x="336446" y="5050246"/>
            <a:ext cx="3525869" cy="1081261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latinLnBrk="0" hangingPunct="0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9"/>
          <p:cNvSpPr/>
          <p:nvPr/>
        </p:nvSpPr>
        <p:spPr>
          <a:xfrm>
            <a:off x="418335" y="1644439"/>
            <a:ext cx="1752600" cy="26511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2345801" y="1450821"/>
            <a:ext cx="6677582" cy="1061829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latinLnBrk="0" hangingPunct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0"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알림 메시지 설정</a:t>
            </a:r>
            <a:r>
              <a:rPr kumimoji="0" lang="en-US" altLang="ko-KR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: </a:t>
            </a:r>
            <a:r>
              <a:rPr kumimoji="0" lang="ko-KR" altLang="en-US" sz="14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해당 저널의 최신호가 업데이트 될 경우</a:t>
            </a:r>
            <a:r>
              <a:rPr kumimoji="0" lang="en-US" altLang="ko-KR" sz="14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</a:t>
            </a:r>
            <a:r>
              <a:rPr kumimoji="0" lang="ko-KR" altLang="en-US" sz="14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</a:t>
            </a:r>
            <a:r>
              <a:rPr kumimoji="0" lang="ko-KR" altLang="en-US" sz="1400" dirty="0" err="1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이메일로</a:t>
            </a:r>
            <a:r>
              <a:rPr kumimoji="0" lang="ko-KR" altLang="en-US" sz="14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추가 최신 </a:t>
            </a:r>
            <a:r>
              <a:rPr kumimoji="0" lang="ko-KR" altLang="en-US" sz="1400" dirty="0" err="1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아티클</a:t>
            </a:r>
            <a:r>
              <a:rPr kumimoji="0" lang="ko-KR" altLang="en-US" sz="14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정보 확인</a:t>
            </a:r>
            <a:r>
              <a:rPr kumimoji="0"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</a:t>
            </a:r>
            <a:endParaRPr kumimoji="0" lang="en-US" altLang="ko-KR" sz="1400" b="1" dirty="0" smtClean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marL="342900" indent="-342900" eaLnBrk="0" latinLnBrk="0" hangingPunct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0" lang="en-US" altLang="ko-KR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RSS</a:t>
            </a:r>
            <a:r>
              <a:rPr kumimoji="0" lang="ko-KR" altLang="en-US" sz="1400" b="1" dirty="0" err="1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피드</a:t>
            </a:r>
            <a:r>
              <a:rPr kumimoji="0"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생성</a:t>
            </a:r>
            <a:r>
              <a:rPr kumimoji="0" lang="en-US" altLang="ko-KR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: </a:t>
            </a:r>
            <a:r>
              <a:rPr kumimoji="0" lang="ko-KR" altLang="en-US" sz="14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이 </a:t>
            </a:r>
            <a:r>
              <a:rPr kumimoji="0" lang="ko-KR" altLang="en-US" sz="14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저널의 최신호 정보를 </a:t>
            </a:r>
            <a:r>
              <a:rPr kumimoji="0" lang="en-US" altLang="ko-KR" sz="14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RSS feed URL</a:t>
            </a:r>
            <a:r>
              <a:rPr kumimoji="0" lang="ko-KR" altLang="en-US" sz="14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로 생성</a:t>
            </a:r>
            <a:endParaRPr kumimoji="0" lang="en-US" altLang="ko-KR" sz="1400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404687" y="4430323"/>
            <a:ext cx="424340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2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현재 선택한 </a:t>
            </a:r>
            <a:r>
              <a:rPr lang="ko-KR" altLang="en-US" sz="12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저널에서</a:t>
            </a:r>
            <a:r>
              <a:rPr lang="en-US" altLang="ko-KR" sz="12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키워드를 이용하여 </a:t>
            </a:r>
            <a:r>
              <a:rPr lang="ko-KR" altLang="en-US" sz="12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기사 검색</a:t>
            </a:r>
            <a:endParaRPr lang="en-US" altLang="ko-KR" sz="12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4357036"/>
            <a:ext cx="3696643" cy="2258776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5483930" y="3819401"/>
            <a:ext cx="292309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4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저널의 </a:t>
            </a:r>
            <a:r>
              <a:rPr lang="ko-KR" altLang="en-US" sz="14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해당 </a:t>
            </a:r>
            <a:r>
              <a:rPr lang="en-US" altLang="ko-KR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Volume/Issue </a:t>
            </a:r>
            <a:r>
              <a:rPr lang="ko-KR" altLang="en-US" sz="14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에서 수록하고 있는 기사 목록을 확인 </a:t>
            </a:r>
            <a:endParaRPr lang="en-US" altLang="ko-KR" sz="1400" dirty="0">
              <a:solidFill>
                <a:schemeClr val="tx2">
                  <a:lumMod val="50000"/>
                </a:schemeClr>
              </a:solidFill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12" name="직사각형 22"/>
          <p:cNvSpPr/>
          <p:nvPr/>
        </p:nvSpPr>
        <p:spPr>
          <a:xfrm>
            <a:off x="341999" y="4398867"/>
            <a:ext cx="4741507" cy="38800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latinLnBrk="0" hangingPunct="1"/>
            <a:endParaRPr kumimoji="0"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60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199" y="274639"/>
            <a:ext cx="7200000" cy="720000"/>
          </a:xfrm>
        </p:spPr>
        <p:txBody>
          <a:bodyPr>
            <a:normAutofit/>
          </a:bodyPr>
          <a:lstStyle/>
          <a:p>
            <a:r>
              <a:rPr lang="en-US" altLang="ko-KR" b="1" dirty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My </a:t>
            </a:r>
            <a:r>
              <a:rPr lang="en-US" altLang="ko-KR" b="1" dirty="0" smtClean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Research – </a:t>
            </a:r>
            <a:r>
              <a:rPr lang="ko-KR" altLang="en-US" b="1" dirty="0" smtClean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 계정</a:t>
            </a:r>
            <a:endParaRPr lang="ko-KR" altLang="en-US" b="1" dirty="0">
              <a:solidFill>
                <a:schemeClr val="accent5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62" y="1388500"/>
            <a:ext cx="8700319" cy="4503354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직사각형 14"/>
          <p:cNvSpPr/>
          <p:nvPr/>
        </p:nvSpPr>
        <p:spPr>
          <a:xfrm>
            <a:off x="8056179" y="1371599"/>
            <a:ext cx="614855" cy="37837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직사각형 12"/>
          <p:cNvSpPr>
            <a:spLocks noChangeArrowheads="1"/>
          </p:cNvSpPr>
          <p:nvPr/>
        </p:nvSpPr>
        <p:spPr bwMode="auto">
          <a:xfrm>
            <a:off x="5407572" y="1744381"/>
            <a:ext cx="37364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400" b="1" u="sng" dirty="0" smtClean="0">
                <a:solidFill>
                  <a:srgbClr val="FF0000"/>
                </a:solidFill>
              </a:rPr>
              <a:t>검색 </a:t>
            </a:r>
            <a:r>
              <a:rPr lang="ko-KR" altLang="en-US" sz="1400" b="1" u="sng" dirty="0" err="1">
                <a:solidFill>
                  <a:srgbClr val="FF0000"/>
                </a:solidFill>
              </a:rPr>
              <a:t>히스토리</a:t>
            </a:r>
            <a:r>
              <a:rPr lang="en-US" altLang="ko-KR" sz="1400" b="1" u="sng" dirty="0" smtClean="0">
                <a:solidFill>
                  <a:srgbClr val="FF0000"/>
                </a:solidFill>
              </a:rPr>
              <a:t>, </a:t>
            </a:r>
            <a:r>
              <a:rPr lang="ko-KR" altLang="en-US" sz="1400" b="1" u="sng" dirty="0" smtClean="0">
                <a:solidFill>
                  <a:srgbClr val="FF0000"/>
                </a:solidFill>
              </a:rPr>
              <a:t>선택한 </a:t>
            </a:r>
            <a:r>
              <a:rPr lang="ko-KR" altLang="en-US" sz="1400" b="1" u="sng" dirty="0">
                <a:solidFill>
                  <a:srgbClr val="FF0000"/>
                </a:solidFill>
              </a:rPr>
              <a:t>검색결과 확인 </a:t>
            </a:r>
            <a:r>
              <a:rPr lang="en-US" altLang="ko-KR" sz="1400" b="1" u="sng" dirty="0">
                <a:solidFill>
                  <a:srgbClr val="FF0000"/>
                </a:solidFill>
              </a:rPr>
              <a:t>(</a:t>
            </a:r>
            <a:r>
              <a:rPr lang="ko-KR" altLang="en-US" sz="1400" b="1" u="sng" dirty="0">
                <a:solidFill>
                  <a:srgbClr val="FF0000"/>
                </a:solidFill>
              </a:rPr>
              <a:t>회원 가입 </a:t>
            </a:r>
            <a:r>
              <a:rPr lang="ko-KR" altLang="en-US" sz="1400" b="1" u="sng" dirty="0" smtClean="0">
                <a:solidFill>
                  <a:srgbClr val="FF0000"/>
                </a:solidFill>
              </a:rPr>
              <a:t>불필요</a:t>
            </a:r>
            <a:r>
              <a:rPr lang="en-US" altLang="ko-KR" sz="1400" b="1" u="sng" dirty="0" smtClean="0">
                <a:solidFill>
                  <a:srgbClr val="FF0000"/>
                </a:solidFill>
              </a:rPr>
              <a:t>)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400" b="1" dirty="0">
                <a:solidFill>
                  <a:srgbClr val="FF0000"/>
                </a:solidFill>
              </a:rPr>
              <a:t>및 </a:t>
            </a:r>
            <a:r>
              <a:rPr lang="en-US" altLang="ko-KR" sz="1400" b="1" dirty="0">
                <a:solidFill>
                  <a:srgbClr val="FF0000"/>
                </a:solidFill>
              </a:rPr>
              <a:t>My Research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로그인</a:t>
            </a:r>
            <a:endParaRPr lang="ko-KR" altLang="en-US" sz="1400" dirty="0">
              <a:latin typeface="굴림" charset="-127"/>
              <a:ea typeface="굴림" charset="-127"/>
            </a:endParaRPr>
          </a:p>
        </p:txBody>
      </p:sp>
      <p:sp>
        <p:nvSpPr>
          <p:cNvPr id="7" name="직사각형 7"/>
          <p:cNvSpPr/>
          <p:nvPr/>
        </p:nvSpPr>
        <p:spPr>
          <a:xfrm>
            <a:off x="4545855" y="3362027"/>
            <a:ext cx="1208558" cy="20637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latinLnBrk="0" hangingPunct="0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9" name="직사각형 22"/>
          <p:cNvSpPr/>
          <p:nvPr/>
        </p:nvSpPr>
        <p:spPr>
          <a:xfrm>
            <a:off x="504497" y="2644508"/>
            <a:ext cx="3783725" cy="124957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latinLnBrk="0" hangingPunct="1"/>
            <a:endParaRPr kumimoji="0" lang="ko-KR" altLang="en-US">
              <a:solidFill>
                <a:srgbClr val="FFFFFF"/>
              </a:solidFill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1497710" y="5965138"/>
            <a:ext cx="7169811" cy="73866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latinLnBrk="0" hangingPunct="0">
              <a:lnSpc>
                <a:spcPct val="150000"/>
              </a:lnSpc>
              <a:buFont typeface="+mj-lt"/>
              <a:buAutoNum type="arabicPeriod"/>
            </a:pPr>
            <a:r>
              <a:rPr kumimoji="0"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기존에 </a:t>
            </a:r>
            <a:r>
              <a:rPr kumimoji="0" lang="en-US" altLang="ko-KR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My Research </a:t>
            </a:r>
            <a:r>
              <a:rPr kumimoji="0"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계정을 생성한 경우</a:t>
            </a:r>
            <a:r>
              <a:rPr kumimoji="0" lang="en-US" altLang="ko-KR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kumimoji="0"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기존 </a:t>
            </a:r>
            <a:r>
              <a:rPr kumimoji="0" lang="en-US" altLang="ko-KR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ID</a:t>
            </a:r>
            <a:r>
              <a:rPr kumimoji="0"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와 </a:t>
            </a: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비밀번호</a:t>
            </a:r>
            <a:r>
              <a:rPr kumimoji="0"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로 로그인하여 이용</a:t>
            </a:r>
            <a:endParaRPr kumimoji="0" lang="en-US" altLang="ko-KR" sz="1400" b="1" dirty="0" smtClean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marL="342900" indent="-342900" eaLnBrk="0" latinLnBrk="0" hangingPunct="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My Research </a:t>
            </a: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계정이 없는 경우</a:t>
            </a:r>
            <a:r>
              <a:rPr lang="en-US" altLang="ko-KR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새 계정 생성하여 바로 이용 가능</a:t>
            </a:r>
            <a:endParaRPr kumimoji="0" lang="en-US" altLang="ko-KR" sz="1400" b="1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193347" y="2663958"/>
            <a:ext cx="311150" cy="366713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5770178" y="3362027"/>
            <a:ext cx="311150" cy="366713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4560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38" y="2159888"/>
            <a:ext cx="8671034" cy="2172804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199" y="274639"/>
            <a:ext cx="7200000" cy="720000"/>
          </a:xfrm>
        </p:spPr>
        <p:txBody>
          <a:bodyPr/>
          <a:lstStyle/>
          <a:p>
            <a:r>
              <a:rPr lang="en-US" altLang="ko-KR" b="1" dirty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My Research – </a:t>
            </a:r>
            <a:r>
              <a:rPr lang="ko-KR" altLang="en-US" b="1" dirty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 </a:t>
            </a:r>
            <a:r>
              <a:rPr lang="ko-KR" altLang="en-US" b="1" dirty="0" smtClean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계정 만들기</a:t>
            </a:r>
            <a:endParaRPr lang="ko-KR" altLang="en-US" b="1" dirty="0">
              <a:solidFill>
                <a:schemeClr val="accent5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7"/>
          <p:cNvSpPr/>
          <p:nvPr/>
        </p:nvSpPr>
        <p:spPr>
          <a:xfrm>
            <a:off x="4845399" y="3652989"/>
            <a:ext cx="1397746" cy="20637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latinLnBrk="0" hangingPunct="0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400050" y="5330107"/>
            <a:ext cx="8382000" cy="138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en-US" altLang="ko-KR" sz="1400" b="1" dirty="0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My </a:t>
            </a:r>
            <a:r>
              <a:rPr kumimoji="0" lang="en-US" altLang="ko-KR" sz="1400" b="1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Research </a:t>
            </a:r>
            <a:r>
              <a:rPr kumimoji="0" lang="ko-KR" altLang="en-US" sz="1400" b="1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이용을 위한 개인 계정 생성 </a:t>
            </a:r>
            <a:endParaRPr kumimoji="0" lang="en-US" altLang="ko-KR" sz="1400" b="1" dirty="0">
              <a:solidFill>
                <a:schemeClr val="tx2">
                  <a:lumMod val="50000"/>
                </a:schemeClr>
              </a:solidFill>
              <a:sym typeface="Wingdings" pitchFamily="2" charset="2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kumimoji="0" lang="ko-KR" altLang="en-US" sz="1400" dirty="0">
                <a:solidFill>
                  <a:schemeClr val="tx2">
                    <a:lumMod val="50000"/>
                  </a:schemeClr>
                </a:solidFill>
              </a:rPr>
              <a:t>개인 계정을 만들면 </a:t>
            </a:r>
            <a:r>
              <a:rPr kumimoji="0" lang="en-US" altLang="ko-KR" sz="1400" dirty="0">
                <a:solidFill>
                  <a:schemeClr val="tx2">
                    <a:lumMod val="50000"/>
                  </a:schemeClr>
                </a:solidFill>
              </a:rPr>
              <a:t>My Research</a:t>
            </a:r>
            <a:r>
              <a:rPr kumimoji="0" lang="ko-KR" altLang="en-US" sz="1400" dirty="0">
                <a:solidFill>
                  <a:schemeClr val="tx2">
                    <a:lumMod val="50000"/>
                  </a:schemeClr>
                </a:solidFill>
              </a:rPr>
              <a:t>의 더 많은 기능을 이용할 수 있음</a:t>
            </a:r>
            <a:r>
              <a:rPr kumimoji="0"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kumimoji="0" lang="en-US" altLang="ko-KR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kumimoji="0" lang="ko-KR" altLang="en-US" sz="1400" dirty="0" smtClean="0">
                <a:solidFill>
                  <a:schemeClr val="tx2">
                    <a:lumMod val="50000"/>
                  </a:schemeClr>
                </a:solidFill>
              </a:rPr>
              <a:t>기관 </a:t>
            </a:r>
            <a:r>
              <a:rPr kumimoji="0" lang="ko-KR" altLang="en-US" sz="1400" dirty="0">
                <a:solidFill>
                  <a:schemeClr val="tx2">
                    <a:lumMod val="50000"/>
                  </a:schemeClr>
                </a:solidFill>
              </a:rPr>
              <a:t>외부 이용 시</a:t>
            </a:r>
            <a:r>
              <a:rPr kumimoji="0" lang="en-US" altLang="ko-KR" sz="1400" dirty="0">
                <a:solidFill>
                  <a:schemeClr val="tx2">
                    <a:lumMod val="50000"/>
                  </a:schemeClr>
                </a:solidFill>
              </a:rPr>
              <a:t>, My Research </a:t>
            </a:r>
            <a:r>
              <a:rPr kumimoji="0" lang="ko-KR" altLang="en-US" sz="1400" dirty="0">
                <a:solidFill>
                  <a:schemeClr val="tx2">
                    <a:lumMod val="50000"/>
                  </a:schemeClr>
                </a:solidFill>
              </a:rPr>
              <a:t>계정으로 로그인하여 검색 및 이용 가능함</a:t>
            </a:r>
            <a:endParaRPr kumimoji="0" lang="en-US" altLang="ko-KR" sz="1400" dirty="0">
              <a:solidFill>
                <a:schemeClr val="tx2">
                  <a:lumMod val="50000"/>
                </a:schemeClr>
              </a:solidFill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kumimoji="0" lang="en-US" altLang="ko-KR" sz="1400" dirty="0" smtClean="0">
                <a:solidFill>
                  <a:schemeClr val="tx2">
                    <a:lumMod val="50000"/>
                  </a:schemeClr>
                </a:solidFill>
              </a:rPr>
              <a:t>RefWorks </a:t>
            </a:r>
            <a:r>
              <a:rPr kumimoji="0" lang="ko-KR" altLang="en-US" sz="1400" dirty="0">
                <a:solidFill>
                  <a:schemeClr val="tx2">
                    <a:lumMod val="50000"/>
                  </a:schemeClr>
                </a:solidFill>
              </a:rPr>
              <a:t>이용자의 경우</a:t>
            </a:r>
            <a:r>
              <a:rPr kumimoji="0" lang="en-US" altLang="ko-KR" sz="1400" dirty="0">
                <a:solidFill>
                  <a:schemeClr val="tx2">
                    <a:lumMod val="50000"/>
                  </a:schemeClr>
                </a:solidFill>
              </a:rPr>
              <a:t>, RefWorks </a:t>
            </a:r>
            <a:r>
              <a:rPr kumimoji="0" lang="ko-KR" altLang="en-US" sz="1400" dirty="0">
                <a:solidFill>
                  <a:schemeClr val="tx2">
                    <a:lumMod val="50000"/>
                  </a:schemeClr>
                </a:solidFill>
              </a:rPr>
              <a:t>계정을 입력하여 저장한 정보를 </a:t>
            </a:r>
            <a:r>
              <a:rPr kumimoji="0" lang="en-US" altLang="ko-KR" sz="1400" dirty="0" smtClean="0">
                <a:solidFill>
                  <a:schemeClr val="tx2">
                    <a:lumMod val="50000"/>
                  </a:schemeClr>
                </a:solidFill>
              </a:rPr>
              <a:t>sync</a:t>
            </a:r>
            <a:r>
              <a:rPr kumimoji="0" lang="ko-KR" altLang="en-US" sz="1400" dirty="0" smtClean="0">
                <a:solidFill>
                  <a:schemeClr val="tx2">
                    <a:lumMod val="50000"/>
                  </a:schemeClr>
                </a:solidFill>
              </a:rPr>
              <a:t>하여 </a:t>
            </a:r>
            <a:r>
              <a:rPr kumimoji="0" lang="ko-KR" altLang="en-US" sz="1400" dirty="0">
                <a:solidFill>
                  <a:schemeClr val="tx2">
                    <a:lumMod val="50000"/>
                  </a:schemeClr>
                </a:solidFill>
              </a:rPr>
              <a:t>이용 가능함</a:t>
            </a:r>
            <a:endParaRPr kumimoji="0" lang="en-US" altLang="ko-KR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67" y="1165793"/>
            <a:ext cx="3568573" cy="305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67" y="3916517"/>
            <a:ext cx="3557518" cy="145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37"/>
          <p:cNvSpPr>
            <a:spLocks/>
          </p:cNvSpPr>
          <p:nvPr/>
        </p:nvSpPr>
        <p:spPr bwMode="auto">
          <a:xfrm rot="13140166" flipH="1" flipV="1">
            <a:off x="3808708" y="3112581"/>
            <a:ext cx="1249306" cy="398006"/>
          </a:xfrm>
          <a:custGeom>
            <a:avLst/>
            <a:gdLst>
              <a:gd name="T0" fmla="*/ 2147483647 w 1501"/>
              <a:gd name="T1" fmla="*/ 2147483647 h 474"/>
              <a:gd name="T2" fmla="*/ 2147483647 w 1501"/>
              <a:gd name="T3" fmla="*/ 2147483647 h 474"/>
              <a:gd name="T4" fmla="*/ 2147483647 w 1501"/>
              <a:gd name="T5" fmla="*/ 2147483647 h 474"/>
              <a:gd name="T6" fmla="*/ 0 w 1501"/>
              <a:gd name="T7" fmla="*/ 2147483647 h 474"/>
              <a:gd name="T8" fmla="*/ 2147483647 w 1501"/>
              <a:gd name="T9" fmla="*/ 2147483647 h 474"/>
              <a:gd name="T10" fmla="*/ 2147483647 w 1501"/>
              <a:gd name="T11" fmla="*/ 2147483647 h 474"/>
              <a:gd name="T12" fmla="*/ 2147483647 w 1501"/>
              <a:gd name="T13" fmla="*/ 2147483647 h 4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01"/>
              <a:gd name="T22" fmla="*/ 0 h 474"/>
              <a:gd name="T23" fmla="*/ 1501 w 1501"/>
              <a:gd name="T24" fmla="*/ 474 h 47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01" h="474">
                <a:moveTo>
                  <a:pt x="1494" y="337"/>
                </a:moveTo>
                <a:cubicBezTo>
                  <a:pt x="1501" y="296"/>
                  <a:pt x="956" y="0"/>
                  <a:pt x="278" y="182"/>
                </a:cubicBezTo>
                <a:cubicBezTo>
                  <a:pt x="270" y="181"/>
                  <a:pt x="232" y="182"/>
                  <a:pt x="296" y="44"/>
                </a:cubicBezTo>
                <a:cubicBezTo>
                  <a:pt x="83" y="191"/>
                  <a:pt x="2" y="315"/>
                  <a:pt x="0" y="324"/>
                </a:cubicBezTo>
                <a:cubicBezTo>
                  <a:pt x="204" y="345"/>
                  <a:pt x="314" y="474"/>
                  <a:pt x="314" y="474"/>
                </a:cubicBezTo>
                <a:cubicBezTo>
                  <a:pt x="319" y="470"/>
                  <a:pt x="259" y="330"/>
                  <a:pt x="287" y="337"/>
                </a:cubicBezTo>
                <a:cubicBezTo>
                  <a:pt x="1247" y="35"/>
                  <a:pt x="1487" y="377"/>
                  <a:pt x="1494" y="33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166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199" y="274639"/>
            <a:ext cx="7200000" cy="720000"/>
          </a:xfrm>
        </p:spPr>
        <p:txBody>
          <a:bodyPr/>
          <a:lstStyle/>
          <a:p>
            <a:r>
              <a:rPr lang="en-US" altLang="ko-KR" b="1" dirty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My Research – </a:t>
            </a:r>
            <a:r>
              <a:rPr lang="ko-KR" altLang="en-US" b="1" dirty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 </a:t>
            </a:r>
            <a:r>
              <a:rPr lang="ko-KR" altLang="en-US" b="1" dirty="0" smtClean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계정 이</a:t>
            </a:r>
            <a:r>
              <a:rPr lang="ko-KR" altLang="en-US" b="1" dirty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용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15" y="1277007"/>
            <a:ext cx="8618720" cy="455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4001807" y="5776820"/>
            <a:ext cx="5040374" cy="102021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1400" b="1" dirty="0">
                <a:solidFill>
                  <a:srgbClr val="FF0000"/>
                </a:solidFill>
              </a:rPr>
              <a:t>My 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Research </a:t>
            </a:r>
            <a:r>
              <a:rPr lang="ko-KR" altLang="en-US" sz="1400" b="1" dirty="0">
                <a:solidFill>
                  <a:srgbClr val="FF0000"/>
                </a:solidFill>
              </a:rPr>
              <a:t>개인 계정을 생성하여 이용하면</a:t>
            </a:r>
            <a:r>
              <a:rPr lang="en-US" altLang="ko-KR" sz="1400" b="1" dirty="0">
                <a:solidFill>
                  <a:srgbClr val="FF0000"/>
                </a:solidFill>
              </a:rPr>
              <a:t>, </a:t>
            </a:r>
            <a:r>
              <a:rPr lang="ko-KR" altLang="en-US" sz="1400" b="1" dirty="0">
                <a:solidFill>
                  <a:srgbClr val="FF0000"/>
                </a:solidFill>
              </a:rPr>
              <a:t>검색한 자료 및 </a:t>
            </a:r>
            <a:r>
              <a:rPr lang="ko-KR" altLang="en-US" sz="1400" b="1" dirty="0" err="1">
                <a:solidFill>
                  <a:srgbClr val="FF0000"/>
                </a:solidFill>
              </a:rPr>
              <a:t>검색어</a:t>
            </a:r>
            <a:r>
              <a:rPr lang="ko-KR" altLang="en-US" sz="1400" b="1" dirty="0">
                <a:solidFill>
                  <a:srgbClr val="FF0000"/>
                </a:solidFill>
              </a:rPr>
              <a:t> 저장</a:t>
            </a:r>
            <a:r>
              <a:rPr lang="en-US" altLang="ko-KR" sz="1400" b="1" dirty="0">
                <a:solidFill>
                  <a:srgbClr val="FF0000"/>
                </a:solidFill>
              </a:rPr>
              <a:t>,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폴더에 저장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400" b="1" dirty="0" err="1" smtClean="0">
                <a:solidFill>
                  <a:srgbClr val="FF0000"/>
                </a:solidFill>
              </a:rPr>
              <a:t>위젯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, RefWorks </a:t>
            </a:r>
            <a:r>
              <a:rPr lang="ko-KR" altLang="en-US" sz="1400" b="1" dirty="0">
                <a:solidFill>
                  <a:srgbClr val="FF0000"/>
                </a:solidFill>
              </a:rPr>
              <a:t>연동 등 더 추가적인 기능을 지속적으로 이용할 수 있음</a:t>
            </a:r>
            <a:endParaRPr lang="en-US" altLang="ko-KR" sz="1400" b="1" dirty="0">
              <a:solidFill>
                <a:srgbClr val="FF0000"/>
              </a:solidFill>
            </a:endParaRPr>
          </a:p>
        </p:txBody>
      </p:sp>
      <p:sp>
        <p:nvSpPr>
          <p:cNvPr id="7" name="직사각형 13"/>
          <p:cNvSpPr/>
          <p:nvPr/>
        </p:nvSpPr>
        <p:spPr>
          <a:xfrm>
            <a:off x="3894083" y="2249203"/>
            <a:ext cx="2794984" cy="3048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252241" y="5160652"/>
            <a:ext cx="3733800" cy="1570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ko-KR" altLang="en-US" sz="1600" b="1" dirty="0">
                <a:solidFill>
                  <a:schemeClr val="tx2">
                    <a:lumMod val="50000"/>
                  </a:schemeClr>
                </a:solidFill>
              </a:rPr>
              <a:t>한 섹션 동안 </a:t>
            </a:r>
            <a:r>
              <a:rPr lang="en-US" altLang="ko-KR" sz="1600" b="1" dirty="0">
                <a:solidFill>
                  <a:schemeClr val="tx2">
                    <a:lumMod val="50000"/>
                  </a:schemeClr>
                </a:solidFill>
              </a:rPr>
              <a:t>My Research</a:t>
            </a:r>
            <a:r>
              <a:rPr lang="ko-KR" altLang="en-US" sz="1600" b="1" dirty="0">
                <a:solidFill>
                  <a:schemeClr val="tx2">
                    <a:lumMod val="50000"/>
                  </a:schemeClr>
                </a:solidFill>
              </a:rPr>
              <a:t>에 추가한 자료에 메모를 추가하여</a:t>
            </a:r>
            <a:r>
              <a:rPr lang="en-US" altLang="ko-KR" sz="1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ko-KR" altLang="en-US" sz="1600" b="1" dirty="0" err="1">
                <a:solidFill>
                  <a:schemeClr val="tx2">
                    <a:lumMod val="50000"/>
                  </a:schemeClr>
                </a:solidFill>
              </a:rPr>
              <a:t>이메일</a:t>
            </a:r>
            <a:r>
              <a:rPr lang="en-US" altLang="ko-KR" sz="16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ko-KR" altLang="en-US" sz="1600" b="1" dirty="0">
                <a:solidFill>
                  <a:schemeClr val="tx2">
                    <a:lumMod val="50000"/>
                  </a:schemeClr>
                </a:solidFill>
              </a:rPr>
              <a:t>프린트</a:t>
            </a:r>
            <a:r>
              <a:rPr lang="en-US" altLang="ko-KR" sz="16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ko-KR" altLang="en-US" sz="1600" b="1" dirty="0">
                <a:solidFill>
                  <a:schemeClr val="tx2">
                    <a:lumMod val="50000"/>
                  </a:schemeClr>
                </a:solidFill>
              </a:rPr>
              <a:t>인용보기</a:t>
            </a:r>
            <a:r>
              <a:rPr lang="en-US" altLang="ko-KR" sz="16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ko-KR" altLang="en-US" sz="1600" b="1" dirty="0">
                <a:solidFill>
                  <a:schemeClr val="tx2">
                    <a:lumMod val="50000"/>
                  </a:schemeClr>
                </a:solidFill>
              </a:rPr>
              <a:t>서지사항 반출 등의 기능 이용</a:t>
            </a:r>
            <a:endParaRPr lang="en-US" altLang="ko-KR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직사각형 16"/>
          <p:cNvSpPr/>
          <p:nvPr/>
        </p:nvSpPr>
        <p:spPr>
          <a:xfrm>
            <a:off x="234893" y="1280774"/>
            <a:ext cx="4494761" cy="304800"/>
          </a:xfrm>
          <a:prstGeom prst="rect">
            <a:avLst/>
          </a:prstGeom>
          <a:solidFill>
            <a:schemeClr val="accent1">
              <a:lumMod val="20000"/>
              <a:lumOff val="80000"/>
              <a:alpha val="15000"/>
            </a:schemeClr>
          </a:solidFill>
          <a:ln w="25400" cap="flat" cmpd="sng" algn="ctr">
            <a:solidFill>
              <a:srgbClr val="FF0000"/>
            </a:solidFill>
            <a:prstDash val="sysDot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691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199" y="274639"/>
            <a:ext cx="7200000" cy="720000"/>
          </a:xfrm>
        </p:spPr>
        <p:txBody>
          <a:bodyPr/>
          <a:lstStyle/>
          <a:p>
            <a:r>
              <a:rPr lang="ko-KR" altLang="en-US" b="1" dirty="0" smtClean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메인 화면</a:t>
            </a:r>
            <a:endParaRPr lang="ko-KR" altLang="en-US" b="1" dirty="0">
              <a:solidFill>
                <a:schemeClr val="accent5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93" y="967343"/>
            <a:ext cx="8372972" cy="4168792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8892" y="1339481"/>
            <a:ext cx="3241411" cy="380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57678" y="967342"/>
            <a:ext cx="663789" cy="4040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51379" y="2715904"/>
            <a:ext cx="5338122" cy="2420231"/>
          </a:xfrm>
          <a:prstGeom prst="roundRect">
            <a:avLst>
              <a:gd name="adj" fmla="val 6373"/>
            </a:avLst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atin typeface="Roboto Regular"/>
              <a:cs typeface="Roboto Regular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441" y="3051739"/>
            <a:ext cx="2408474" cy="2250541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82639" y="2087938"/>
            <a:ext cx="7153023" cy="352154"/>
          </a:xfrm>
          <a:prstGeom prst="rect">
            <a:avLst/>
          </a:prstGeom>
          <a:solidFill>
            <a:schemeClr val="accent1">
              <a:lumMod val="20000"/>
              <a:lumOff val="80000"/>
              <a:alpha val="2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1" name="Freeform 37"/>
          <p:cNvSpPr>
            <a:spLocks/>
          </p:cNvSpPr>
          <p:nvPr/>
        </p:nvSpPr>
        <p:spPr bwMode="auto">
          <a:xfrm rot="1442685" flipH="1">
            <a:off x="6196417" y="3690559"/>
            <a:ext cx="433781" cy="228185"/>
          </a:xfrm>
          <a:custGeom>
            <a:avLst/>
            <a:gdLst>
              <a:gd name="T0" fmla="*/ 2147483647 w 1501"/>
              <a:gd name="T1" fmla="*/ 2147483647 h 474"/>
              <a:gd name="T2" fmla="*/ 2147483647 w 1501"/>
              <a:gd name="T3" fmla="*/ 2147483647 h 474"/>
              <a:gd name="T4" fmla="*/ 2147483647 w 1501"/>
              <a:gd name="T5" fmla="*/ 2147483647 h 474"/>
              <a:gd name="T6" fmla="*/ 0 w 1501"/>
              <a:gd name="T7" fmla="*/ 2147483647 h 474"/>
              <a:gd name="T8" fmla="*/ 2147483647 w 1501"/>
              <a:gd name="T9" fmla="*/ 2147483647 h 474"/>
              <a:gd name="T10" fmla="*/ 2147483647 w 1501"/>
              <a:gd name="T11" fmla="*/ 2147483647 h 474"/>
              <a:gd name="T12" fmla="*/ 2147483647 w 1501"/>
              <a:gd name="T13" fmla="*/ 2147483647 h 4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01"/>
              <a:gd name="T22" fmla="*/ 0 h 474"/>
              <a:gd name="T23" fmla="*/ 1501 w 1501"/>
              <a:gd name="T24" fmla="*/ 474 h 47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01" h="474">
                <a:moveTo>
                  <a:pt x="1494" y="337"/>
                </a:moveTo>
                <a:cubicBezTo>
                  <a:pt x="1501" y="296"/>
                  <a:pt x="956" y="0"/>
                  <a:pt x="278" y="182"/>
                </a:cubicBezTo>
                <a:cubicBezTo>
                  <a:pt x="270" y="181"/>
                  <a:pt x="232" y="182"/>
                  <a:pt x="296" y="44"/>
                </a:cubicBezTo>
                <a:cubicBezTo>
                  <a:pt x="83" y="191"/>
                  <a:pt x="2" y="315"/>
                  <a:pt x="0" y="324"/>
                </a:cubicBezTo>
                <a:cubicBezTo>
                  <a:pt x="204" y="345"/>
                  <a:pt x="314" y="474"/>
                  <a:pt x="314" y="474"/>
                </a:cubicBezTo>
                <a:cubicBezTo>
                  <a:pt x="319" y="470"/>
                  <a:pt x="259" y="330"/>
                  <a:pt x="287" y="337"/>
                </a:cubicBezTo>
                <a:cubicBezTo>
                  <a:pt x="1247" y="35"/>
                  <a:pt x="1487" y="377"/>
                  <a:pt x="1494" y="33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1779547" y="3149839"/>
            <a:ext cx="311150" cy="366712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6553441" y="3074390"/>
            <a:ext cx="311150" cy="366713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78813" y="1345413"/>
            <a:ext cx="312737" cy="369888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7412207" y="967342"/>
            <a:ext cx="312737" cy="369888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252413" y="5159639"/>
            <a:ext cx="8705850" cy="172354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atinLnBrk="0">
              <a:spcBef>
                <a:spcPct val="0"/>
              </a:spcBef>
              <a:buFont typeface="+mj-lt"/>
              <a:buAutoNum type="arabicPeriod"/>
            </a:pPr>
            <a:r>
              <a:rPr kumimoji="0" lang="ko-KR" altLang="en-US" sz="1400" b="1" dirty="0" smtClean="0">
                <a:solidFill>
                  <a:schemeClr val="tx2">
                    <a:lumMod val="50000"/>
                  </a:schemeClr>
                </a:solidFill>
              </a:rPr>
              <a:t>각 </a:t>
            </a:r>
            <a:r>
              <a:rPr kumimoji="0" lang="ko-KR" altLang="en-US" sz="1400" b="1" dirty="0">
                <a:solidFill>
                  <a:schemeClr val="tx2">
                    <a:lumMod val="50000"/>
                  </a:schemeClr>
                </a:solidFill>
              </a:rPr>
              <a:t>주제분야 명 혹은 이미지를 클릭하여 검색할 분야 선택 </a:t>
            </a:r>
            <a:endParaRPr kumimoji="0" lang="en-US" altLang="ko-KR" sz="1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lvl="1" indent="0">
              <a:spcBef>
                <a:spcPct val="0"/>
              </a:spcBef>
              <a:buNone/>
            </a:pPr>
            <a:r>
              <a:rPr lang="en-US" altLang="ko-KR" sz="1200" dirty="0" smtClean="0">
                <a:solidFill>
                  <a:schemeClr val="tx2">
                    <a:lumMod val="50000"/>
                  </a:schemeClr>
                </a:solidFill>
              </a:rPr>
              <a:t>* 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</a:rPr>
              <a:t>주제분야 리스트는 구독하는 데이터베이스에 따라 달라질 수 있습니다</a:t>
            </a:r>
            <a:r>
              <a:rPr lang="en-US" altLang="ko-KR" sz="12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kumimoji="0" lang="en-US" altLang="ko-KR" sz="1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atinLnBrk="0">
              <a:spcBef>
                <a:spcPct val="0"/>
              </a:spcBef>
              <a:buFont typeface="+mj-lt"/>
              <a:buAutoNum type="arabicPeriod"/>
            </a:pPr>
            <a:r>
              <a:rPr kumimoji="0" lang="ko-KR" altLang="en-US" sz="1400" b="1" dirty="0" smtClean="0">
                <a:solidFill>
                  <a:schemeClr val="tx2">
                    <a:lumMod val="50000"/>
                  </a:schemeClr>
                </a:solidFill>
              </a:rPr>
              <a:t>주제분야에 </a:t>
            </a:r>
            <a:r>
              <a:rPr kumimoji="0" lang="ko-KR" altLang="en-US" sz="1400" b="1" dirty="0">
                <a:solidFill>
                  <a:schemeClr val="tx2">
                    <a:lumMod val="50000"/>
                  </a:schemeClr>
                </a:solidFill>
              </a:rPr>
              <a:t>이용할 수 있는 개별 데이터베이스 리스트 확인 및 선택하여 검색</a:t>
            </a:r>
            <a:endParaRPr kumimoji="0" lang="en-US" altLang="ko-KR" sz="1400" b="1" dirty="0">
              <a:solidFill>
                <a:schemeClr val="tx2">
                  <a:lumMod val="50000"/>
                </a:schemeClr>
              </a:solidFill>
            </a:endParaRPr>
          </a:p>
          <a:p>
            <a:pPr latinLnBrk="0">
              <a:spcBef>
                <a:spcPct val="0"/>
              </a:spcBef>
              <a:buFont typeface="+mj-lt"/>
              <a:buAutoNum type="arabicPeriod"/>
            </a:pPr>
            <a:r>
              <a:rPr kumimoji="0" lang="ko-KR" altLang="en-US" sz="1400" b="1" dirty="0" smtClean="0">
                <a:solidFill>
                  <a:schemeClr val="tx2">
                    <a:lumMod val="50000"/>
                  </a:schemeClr>
                </a:solidFill>
              </a:rPr>
              <a:t>다양한 검색 방법 선택 및 검색하고자 하는 데이터베이스 선택 가능</a:t>
            </a:r>
            <a:r>
              <a:rPr kumimoji="0" lang="en-US" altLang="ko-KR" sz="14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endParaRPr kumimoji="0" lang="en-US" altLang="ko-KR" sz="1400" dirty="0">
              <a:solidFill>
                <a:schemeClr val="tx2">
                  <a:lumMod val="50000"/>
                </a:schemeClr>
              </a:solidFill>
            </a:endParaRPr>
          </a:p>
          <a:p>
            <a:pPr latinLnBrk="0">
              <a:spcBef>
                <a:spcPct val="0"/>
              </a:spcBef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</a:rPr>
              <a:t>최근 검색 이력 보기 및 </a:t>
            </a:r>
            <a:r>
              <a:rPr kumimoji="0" lang="en-US" altLang="ko-KR" sz="1400" b="1" dirty="0" smtClean="0">
                <a:solidFill>
                  <a:schemeClr val="tx2">
                    <a:lumMod val="50000"/>
                  </a:schemeClr>
                </a:solidFill>
              </a:rPr>
              <a:t>My Research (</a:t>
            </a:r>
            <a:r>
              <a:rPr kumimoji="0" lang="ko-KR" altLang="en-US" sz="1400" b="1" dirty="0" smtClean="0">
                <a:solidFill>
                  <a:schemeClr val="tx2">
                    <a:lumMod val="50000"/>
                  </a:schemeClr>
                </a:solidFill>
              </a:rPr>
              <a:t>개인 계정을 이용한 </a:t>
            </a:r>
            <a:r>
              <a:rPr kumimoji="0" lang="ko-KR" altLang="en-US" sz="1400" b="1" dirty="0">
                <a:solidFill>
                  <a:schemeClr val="tx2">
                    <a:lumMod val="50000"/>
                  </a:schemeClr>
                </a:solidFill>
              </a:rPr>
              <a:t>개인화 </a:t>
            </a:r>
            <a:r>
              <a:rPr kumimoji="0" lang="ko-KR" altLang="en-US" sz="1400" b="1" dirty="0" smtClean="0">
                <a:solidFill>
                  <a:schemeClr val="tx2">
                    <a:lumMod val="50000"/>
                  </a:schemeClr>
                </a:solidFill>
              </a:rPr>
              <a:t>기능</a:t>
            </a:r>
            <a:r>
              <a:rPr kumimoji="0" lang="en-US" altLang="ko-KR" sz="1400" b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latinLnBrk="0">
              <a:spcBef>
                <a:spcPct val="0"/>
              </a:spcBef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</a:rPr>
              <a:t>기본 검색 창</a:t>
            </a:r>
            <a:r>
              <a:rPr lang="en-US" altLang="ko-KR" sz="1400" b="1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</a:rPr>
              <a:t>검색하고자 하는 키워드를 입력하여 빠르고 쉬운 검색</a:t>
            </a:r>
            <a:endParaRPr lang="en-US" altLang="ko-KR" sz="1400" b="1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ko-KR" altLang="en-US" sz="1200" b="1" dirty="0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전문 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(Full text) : 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원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</a:rPr>
              <a:t>문을 제공하는 기사만 검색 </a:t>
            </a:r>
            <a:endParaRPr lang="en-US" altLang="ko-KR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ko-KR" altLang="en-US" sz="1200" b="1" dirty="0" smtClean="0">
                <a:solidFill>
                  <a:schemeClr val="tx2">
                    <a:lumMod val="50000"/>
                  </a:schemeClr>
                </a:solidFill>
              </a:rPr>
              <a:t>동료 </a:t>
            </a:r>
            <a:r>
              <a:rPr lang="ko-KR" altLang="en-US" sz="1200" b="1" dirty="0">
                <a:solidFill>
                  <a:schemeClr val="tx2">
                    <a:lumMod val="50000"/>
                  </a:schemeClr>
                </a:solidFill>
              </a:rPr>
              <a:t>심사 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(Peer reviewed) : 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상호 심사 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</a:rPr>
              <a:t>저널로 제한하여 기사 </a:t>
            </a:r>
            <a:r>
              <a:rPr lang="ko-KR" altLang="en-US" sz="1200" dirty="0" smtClean="0">
                <a:solidFill>
                  <a:schemeClr val="tx2">
                    <a:lumMod val="50000"/>
                  </a:schemeClr>
                </a:solidFill>
              </a:rPr>
              <a:t>검색</a:t>
            </a:r>
            <a:endParaRPr lang="en-US" altLang="ko-KR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663077" y="2083852"/>
            <a:ext cx="312737" cy="369888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61242" y="2471703"/>
            <a:ext cx="2464346" cy="230553"/>
          </a:xfrm>
          <a:prstGeom prst="roundRect">
            <a:avLst>
              <a:gd name="adj" fmla="val 6373"/>
            </a:avLst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1014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199" y="274639"/>
            <a:ext cx="7200000" cy="720000"/>
          </a:xfrm>
        </p:spPr>
        <p:txBody>
          <a:bodyPr/>
          <a:lstStyle/>
          <a:p>
            <a:r>
              <a:rPr lang="ko-KR" altLang="en-US" b="1" dirty="0" smtClean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데이터 베이스 선택</a:t>
            </a:r>
            <a:endParaRPr lang="ko-KR" altLang="en-US" b="1" dirty="0">
              <a:solidFill>
                <a:schemeClr val="accent5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6" y="2029466"/>
            <a:ext cx="6218771" cy="4737856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6" y="1089049"/>
            <a:ext cx="4333875" cy="88582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74106" y="1631138"/>
            <a:ext cx="1402037" cy="352154"/>
          </a:xfrm>
          <a:prstGeom prst="rect">
            <a:avLst/>
          </a:prstGeom>
          <a:solidFill>
            <a:schemeClr val="accent1">
              <a:lumMod val="20000"/>
              <a:lumOff val="80000"/>
              <a:alpha val="2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4864432" y="999855"/>
            <a:ext cx="3375797" cy="10618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 latinLnBrk="0">
              <a:lnSpc>
                <a:spcPct val="150000"/>
              </a:lnSpc>
              <a:spcBef>
                <a:spcPct val="0"/>
              </a:spcBef>
              <a:buNone/>
            </a:pPr>
            <a:r>
              <a:rPr kumimoji="0" lang="ko-KR" altLang="en-US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구독 중인 데이터 베이스 리스트를 표시하여 데이터 베이스를 모두 선택 혹은 일부 선택하여 검색 가능</a:t>
            </a:r>
            <a:endParaRPr kumimoji="0" lang="en-US" altLang="ko-KR" sz="14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08883" y="3434307"/>
            <a:ext cx="194621" cy="3040911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latinLnBrk="0" hangingPunct="1"/>
            <a:endParaRPr kumimoji="0" lang="ko-KR" altLang="en-US">
              <a:solidFill>
                <a:srgbClr val="FFFFFF"/>
              </a:solidFill>
            </a:endParaRPr>
          </a:p>
        </p:txBody>
      </p:sp>
      <p:sp>
        <p:nvSpPr>
          <p:cNvPr id="8" name="직사각형 6"/>
          <p:cNvSpPr/>
          <p:nvPr/>
        </p:nvSpPr>
        <p:spPr>
          <a:xfrm>
            <a:off x="3988446" y="2374595"/>
            <a:ext cx="1136447" cy="28354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latinLnBrk="0" hangingPunct="1"/>
            <a:endParaRPr kumimoji="0" lang="ko-KR" altLang="en-US">
              <a:solidFill>
                <a:srgbClr val="FFFFFF"/>
              </a:solidFill>
            </a:endParaRP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5250092" y="5401330"/>
            <a:ext cx="359131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atinLnBrk="0">
              <a:spcBef>
                <a:spcPct val="0"/>
              </a:spcBef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</a:rPr>
              <a:t>검색하고자 하는 데이터 베이스 선택</a:t>
            </a:r>
            <a:endParaRPr lang="en-US" altLang="ko-KR" sz="1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atinLnBrk="0">
              <a:spcBef>
                <a:spcPct val="0"/>
              </a:spcBef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</a:rPr>
              <a:t>선택한 데이터베이스 사용 버튼 클릭</a:t>
            </a:r>
            <a:endParaRPr lang="en-US" altLang="ko-KR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197733" y="3452023"/>
            <a:ext cx="311150" cy="366713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3677296" y="2333010"/>
            <a:ext cx="311150" cy="366713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1691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199" y="274639"/>
            <a:ext cx="7200000" cy="720000"/>
          </a:xfrm>
        </p:spPr>
        <p:txBody>
          <a:bodyPr/>
          <a:lstStyle/>
          <a:p>
            <a:r>
              <a:rPr lang="ko-KR" altLang="en-US" b="1" dirty="0" smtClean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고급 검색</a:t>
            </a:r>
            <a:endParaRPr lang="ko-KR" altLang="en-US" b="1" dirty="0">
              <a:solidFill>
                <a:schemeClr val="accent5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02" y="1213541"/>
            <a:ext cx="8696698" cy="3434316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7015745" y="2109206"/>
            <a:ext cx="2044703" cy="2538651"/>
          </a:xfrm>
          <a:prstGeom prst="roundRect">
            <a:avLst>
              <a:gd name="adj" fmla="val 6373"/>
            </a:avLst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352094" y="4041323"/>
            <a:ext cx="7399837" cy="28007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ko-KR" altLang="en-US" sz="14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검색하고자 하는</a:t>
            </a:r>
            <a:r>
              <a:rPr lang="ko-KR" altLang="en-US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키워드를 입력하여</a:t>
            </a:r>
            <a:r>
              <a:rPr lang="en-US" altLang="ko-KR" sz="14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해당되는 </a:t>
            </a:r>
            <a:r>
              <a:rPr lang="ko-KR" altLang="en-US" sz="14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키워드를 정확하게 </a:t>
            </a:r>
            <a:r>
              <a:rPr lang="ko-KR" altLang="en-US" sz="14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검색 </a:t>
            </a:r>
            <a:endParaRPr lang="en-US" altLang="ko-KR" sz="1400" dirty="0" smtClean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800100" lvl="1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각 키워드 사이에 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AND / OR / AND NOT </a:t>
            </a: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…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연산자 이용</a:t>
            </a: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lvl="2" eaLnBrk="0" hangingPunct="0">
              <a:defRPr/>
            </a:pPr>
            <a:r>
              <a:rPr lang="en-US" altLang="ko-KR" sz="1200" dirty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 </a:t>
            </a:r>
            <a:r>
              <a:rPr lang="ko-KR" altLang="en-US" sz="1200" dirty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</a:t>
            </a:r>
            <a:r>
              <a:rPr lang="en-US" altLang="ko-KR" sz="1200" dirty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1200" dirty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Corporate governance </a:t>
            </a:r>
            <a:r>
              <a:rPr lang="en-US" altLang="ko-KR" sz="1200" b="1" dirty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AND</a:t>
            </a:r>
            <a:r>
              <a:rPr lang="en-US" altLang="ko-KR" sz="1200" dirty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 Strategic management 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정확한 구 검색을 위한 </a:t>
            </a:r>
            <a:r>
              <a:rPr lang="ko-KR" altLang="en-US" sz="1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“     “ 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이용 </a:t>
            </a:r>
            <a:endParaRPr lang="en-US" altLang="ko-KR" sz="1200" dirty="0">
              <a:solidFill>
                <a:schemeClr val="tx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2" eaLnBrk="0" hangingPunct="0">
              <a:defRPr/>
            </a:pPr>
            <a:r>
              <a:rPr lang="en-US" altLang="ko-KR" sz="1200" dirty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 </a:t>
            </a:r>
            <a:r>
              <a:rPr lang="en-US" altLang="ko-KR" sz="1200" b="1" dirty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“</a:t>
            </a:r>
            <a:r>
              <a:rPr lang="en-US" altLang="ko-KR" sz="1200" dirty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Innovating Our Way to a Meltdown</a:t>
            </a:r>
            <a:r>
              <a:rPr lang="en-US" altLang="ko-KR" sz="1200" b="1" dirty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”</a:t>
            </a:r>
            <a:r>
              <a:rPr lang="en-US" altLang="ko-KR" sz="1200" b="1" dirty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와일드카드 절단기호 </a:t>
            </a: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(*) – 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검색 용어의 시작</a:t>
            </a: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끝 또는 중간에 절삭문자 이용 </a:t>
            </a:r>
            <a:endParaRPr lang="en-US" altLang="ko-KR" sz="1200" dirty="0">
              <a:solidFill>
                <a:schemeClr val="tx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2" eaLnBrk="0" hangingPunct="0">
              <a:defRPr/>
            </a:pPr>
            <a:r>
              <a:rPr lang="en-US" altLang="ko-KR" sz="1200" dirty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 </a:t>
            </a:r>
            <a:r>
              <a:rPr lang="ko-KR" altLang="en-US" sz="1200" dirty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</a:t>
            </a:r>
            <a:r>
              <a:rPr lang="en-US" altLang="ko-KR" sz="1200" dirty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1200" b="1" dirty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en-US" altLang="ko-KR" sz="1200" dirty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taxa → taxa, </a:t>
            </a:r>
            <a:r>
              <a:rPr lang="en-US" altLang="ko-KR" sz="1200" dirty="0" err="1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supertaxa</a:t>
            </a:r>
            <a:r>
              <a:rPr lang="en-US" altLang="ko-KR" sz="1200" dirty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; econ</a:t>
            </a:r>
            <a:r>
              <a:rPr lang="en-US" altLang="ko-KR" sz="1200" b="1" dirty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en-US" altLang="ko-KR" sz="1200" dirty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econ</a:t>
            </a:r>
            <a:r>
              <a:rPr lang="en-US" altLang="ko-KR" sz="1200" b="1" dirty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omy</a:t>
            </a:r>
            <a:r>
              <a:rPr lang="en-US" altLang="ko-KR" sz="1200" dirty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econ</a:t>
            </a:r>
            <a:r>
              <a:rPr lang="en-US" altLang="ko-KR" sz="1200" b="1" dirty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omics</a:t>
            </a:r>
            <a:r>
              <a:rPr lang="en-US" altLang="ko-KR" sz="1200" dirty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와일드카드 문자기호 </a:t>
            </a: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(?) – 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하나 이상의 문자를 나타내는데 이용</a:t>
            </a: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lvl="2" eaLnBrk="0" hangingPunct="0">
              <a:defRPr/>
            </a:pPr>
            <a:r>
              <a:rPr lang="en-US" altLang="ko-KR" sz="1200" dirty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 </a:t>
            </a:r>
            <a:r>
              <a:rPr lang="ko-KR" altLang="en-US" sz="1200" dirty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</a:t>
            </a:r>
            <a:r>
              <a:rPr lang="en-US" altLang="ko-KR" sz="1200" dirty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1200" dirty="0" err="1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Sm</a:t>
            </a:r>
            <a:r>
              <a:rPr lang="en-US" altLang="ko-KR" sz="1200" b="1" dirty="0" err="1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r>
              <a:rPr lang="en-US" altLang="ko-KR" sz="1200" dirty="0" err="1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th</a:t>
            </a:r>
            <a:r>
              <a:rPr lang="en-US" altLang="ko-KR" sz="1200" dirty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Sm</a:t>
            </a:r>
            <a:r>
              <a:rPr lang="en-US" altLang="ko-KR" sz="1200" b="1" dirty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</a:t>
            </a:r>
            <a:r>
              <a:rPr lang="en-US" altLang="ko-KR" sz="1200" dirty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th or </a:t>
            </a:r>
            <a:r>
              <a:rPr lang="en-US" altLang="ko-KR" sz="1200" dirty="0" smtClean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Sm</a:t>
            </a:r>
            <a:r>
              <a:rPr lang="en-US" altLang="ko-KR" sz="1200" b="1" dirty="0" smtClean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y</a:t>
            </a:r>
            <a:r>
              <a:rPr lang="en-US" altLang="ko-KR" sz="1200" dirty="0" smtClean="0"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th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ko-KR" altLang="en-US" sz="14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검색하고자 하는</a:t>
            </a:r>
            <a:r>
              <a:rPr lang="ko-KR" altLang="en-US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필드</a:t>
            </a:r>
            <a:r>
              <a:rPr lang="en-US" altLang="ko-KR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문서 제목</a:t>
            </a:r>
            <a:r>
              <a:rPr lang="en-US" altLang="ko-KR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본문</a:t>
            </a:r>
            <a:r>
              <a:rPr lang="en-US" altLang="ko-KR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저자</a:t>
            </a:r>
            <a:r>
              <a:rPr lang="en-US" altLang="ko-KR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err="1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주제명</a:t>
            </a:r>
            <a:r>
              <a:rPr lang="en-US" altLang="ko-KR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출판물 제목 등</a:t>
            </a:r>
            <a:r>
              <a:rPr lang="en-US" altLang="ko-KR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를 </a:t>
            </a: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선택하</a:t>
            </a:r>
            <a:r>
              <a:rPr lang="ko-KR" altLang="en-US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여</a:t>
            </a: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지정</a:t>
            </a:r>
            <a:endParaRPr lang="en-US" altLang="ko-KR" sz="1400" b="1" dirty="0" smtClean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제한 조건</a:t>
            </a:r>
            <a:r>
              <a:rPr lang="en-US" altLang="ko-KR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: </a:t>
            </a:r>
            <a:r>
              <a:rPr lang="ko-KR" altLang="en-US" sz="14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원문 제공되는 출판물만 검색결과에 표시 </a:t>
            </a:r>
            <a:endParaRPr lang="en-US" altLang="ko-KR" sz="1400" dirty="0" smtClean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ko-KR" altLang="en-US" sz="12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전문 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(Full text</a:t>
            </a:r>
            <a:r>
              <a:rPr lang="en-US" altLang="ko-KR" sz="1200" b="1" dirty="0" smtClean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): 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원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문을 제공하는 기사만 검색 </a:t>
            </a:r>
            <a:endParaRPr lang="en-US" altLang="ko-KR" sz="1200" dirty="0">
              <a:solidFill>
                <a:schemeClr val="tx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ko-KR" altLang="en-US" sz="12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동료 심사 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(Peer reviewed</a:t>
            </a:r>
            <a:r>
              <a:rPr lang="en-US" altLang="ko-KR" sz="1200" b="1" dirty="0" smtClean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): 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상호 심사 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저널로 제한하여 기사 </a:t>
            </a:r>
            <a:r>
              <a:rPr lang="ko-KR" altLang="en-US" sz="1200" dirty="0" smtClean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검색</a:t>
            </a:r>
            <a:endParaRPr lang="ko-KR" altLang="en-US" sz="1400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ko-KR" altLang="en-US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출판 </a:t>
            </a: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날짜</a:t>
            </a:r>
            <a:r>
              <a:rPr lang="en-US" altLang="ko-KR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: </a:t>
            </a:r>
            <a:r>
              <a:rPr lang="ko-KR" altLang="en-US" sz="14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날짜를 지정하여 </a:t>
            </a:r>
            <a:r>
              <a:rPr lang="ko-KR" altLang="en-US" sz="14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검색 </a:t>
            </a:r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122832" y="2173821"/>
            <a:ext cx="311150" cy="366713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433983" y="2181100"/>
            <a:ext cx="6171536" cy="352154"/>
          </a:xfrm>
          <a:prstGeom prst="rect">
            <a:avLst/>
          </a:prstGeom>
          <a:solidFill>
            <a:schemeClr val="accent1">
              <a:lumMod val="20000"/>
              <a:lumOff val="80000"/>
              <a:alpha val="2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7167352" y="1742493"/>
            <a:ext cx="311150" cy="366713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0102" y="3106575"/>
            <a:ext cx="3362090" cy="380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0102" y="3518287"/>
            <a:ext cx="3500842" cy="380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24831" y="3106575"/>
            <a:ext cx="311150" cy="366713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24831" y="3531710"/>
            <a:ext cx="311150" cy="366713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</a:p>
        </p:txBody>
      </p:sp>
      <p:sp>
        <p:nvSpPr>
          <p:cNvPr id="16" name="직사각형 12"/>
          <p:cNvSpPr/>
          <p:nvPr/>
        </p:nvSpPr>
        <p:spPr>
          <a:xfrm>
            <a:off x="950220" y="1194051"/>
            <a:ext cx="701158" cy="314149"/>
          </a:xfrm>
          <a:prstGeom prst="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latinLnBrk="0" hangingPunct="1"/>
            <a:endParaRPr kumimoji="0"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1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199" y="274639"/>
            <a:ext cx="7200000" cy="720000"/>
          </a:xfrm>
        </p:spPr>
        <p:txBody>
          <a:bodyPr/>
          <a:lstStyle/>
          <a:p>
            <a:r>
              <a:rPr lang="ko-KR" altLang="en-US" b="1" dirty="0" smtClean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추가 검색 옵션 </a:t>
            </a:r>
            <a:r>
              <a:rPr lang="en-US" altLang="ko-KR" b="1" dirty="0" smtClean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b="1" dirty="0" smtClean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제한 검색</a:t>
            </a:r>
            <a:endParaRPr lang="ko-KR" altLang="en-US" b="1" dirty="0">
              <a:solidFill>
                <a:schemeClr val="accent5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06" y="1446763"/>
            <a:ext cx="8832574" cy="4223617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962166" y="1895271"/>
            <a:ext cx="2108580" cy="37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indent="0" latinLnBrk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kumimoji="0" lang="ko-KR" altLang="en-US" sz="1200" b="1" dirty="0" smtClean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원본 유형을 제한하여 검색 </a:t>
            </a:r>
            <a:endParaRPr kumimoji="0" lang="en-US" altLang="ko-KR" sz="1200" b="1" dirty="0" smtClean="0">
              <a:solidFill>
                <a:srgbClr val="003399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3797887" y="1904462"/>
            <a:ext cx="21388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indent="0" latinLnBrk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kumimoji="0" lang="ko-KR" altLang="en-US" sz="1200" b="1" dirty="0" smtClean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문서 형식을 선택하여 검색</a:t>
            </a:r>
            <a:endParaRPr kumimoji="0" lang="en-US" altLang="ko-KR" sz="1200" b="1" dirty="0" smtClean="0">
              <a:solidFill>
                <a:srgbClr val="003399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6500868" y="1904381"/>
            <a:ext cx="2070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indent="0" latinLnBrk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kumimoji="0" lang="ko-KR" altLang="en-US" sz="1200" b="1" dirty="0" smtClean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출판언어를 선택하여 검색 </a:t>
            </a:r>
            <a:endParaRPr kumimoji="0" lang="en-US" altLang="ko-KR" sz="1200" b="1" dirty="0" smtClean="0">
              <a:solidFill>
                <a:srgbClr val="003399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4074429" y="4269475"/>
            <a:ext cx="30696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indent="0" latinLnBrk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kumimoji="0" lang="ko-KR" altLang="en-US" sz="1200" b="1" dirty="0" smtClean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검색 결과 정렬 및 결과페이지 옵션 선택</a:t>
            </a:r>
            <a:endParaRPr kumimoji="0" lang="en-US" altLang="ko-KR" sz="1200" b="1" dirty="0" smtClean="0">
              <a:solidFill>
                <a:srgbClr val="003399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1482301" y="1446763"/>
            <a:ext cx="4126929" cy="37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indent="0" latinLnBrk="0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kumimoji="0" lang="ko-KR" altLang="en-US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개별 데이터베이스의 특징에 맞춘 제한 옵션 기능</a:t>
            </a:r>
            <a:endParaRPr kumimoji="0" lang="en-US" altLang="ko-KR" sz="1200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901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199" y="274639"/>
            <a:ext cx="7200000" cy="720000"/>
          </a:xfrm>
        </p:spPr>
        <p:txBody>
          <a:bodyPr/>
          <a:lstStyle/>
          <a:p>
            <a:r>
              <a:rPr lang="ko-KR" altLang="en-US" b="1" dirty="0" smtClean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검색 결과 리스트 </a:t>
            </a:r>
            <a:r>
              <a:rPr lang="en-US" altLang="ko-KR" b="1" dirty="0" smtClean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</a:t>
            </a:r>
            <a:endParaRPr lang="ko-KR" altLang="en-US" b="1" dirty="0">
              <a:solidFill>
                <a:schemeClr val="accent5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173706"/>
            <a:ext cx="5968966" cy="5129484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4380931" y="2216830"/>
            <a:ext cx="2045234" cy="26511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latinLnBrk="0" hangingPunct="1"/>
            <a:endParaRPr kumimoji="0" lang="ko-KR" altLang="en-US">
              <a:solidFill>
                <a:srgbClr val="FFFFFF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874578" y="2214883"/>
            <a:ext cx="691202" cy="26511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latinLnBrk="0" hangingPunct="0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9" name="직사각형 12"/>
          <p:cNvSpPr/>
          <p:nvPr/>
        </p:nvSpPr>
        <p:spPr>
          <a:xfrm>
            <a:off x="484495" y="2569739"/>
            <a:ext cx="1576317" cy="370615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latinLnBrk="0" hangingPunct="0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2088106" y="4487550"/>
            <a:ext cx="7014950" cy="18928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AutoNum type="arabicPeriod"/>
            </a:pPr>
            <a:r>
              <a:rPr lang="ko-KR" altLang="en-US" sz="13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관련 검색</a:t>
            </a:r>
            <a:r>
              <a:rPr lang="en-US" altLang="ko-KR" sz="13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: </a:t>
            </a:r>
            <a:r>
              <a:rPr lang="ko-KR" altLang="en-US" sz="13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검색 키워드와 관련 있는 </a:t>
            </a:r>
            <a:r>
              <a:rPr lang="en-US" altLang="ko-KR" sz="1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ProQuest Search</a:t>
            </a:r>
            <a:r>
              <a:rPr lang="ko-KR" altLang="en-US" sz="1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에서 </a:t>
            </a:r>
            <a:r>
              <a:rPr lang="ko-KR" altLang="en-US" sz="13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제안하는 추천 </a:t>
            </a:r>
            <a:r>
              <a:rPr lang="ko-KR" altLang="en-US" sz="1300" dirty="0" err="1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검색어</a:t>
            </a:r>
            <a:r>
              <a:rPr lang="ko-KR" altLang="en-US" sz="13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활용</a:t>
            </a:r>
            <a:endParaRPr lang="en-US" altLang="ko-KR" sz="1300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AutoNum type="arabicPeriod"/>
            </a:pPr>
            <a:r>
              <a:rPr kumimoji="0" lang="ko-KR" altLang="en-US" sz="13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결과 </a:t>
            </a:r>
            <a:r>
              <a:rPr kumimoji="0" lang="ko-KR" altLang="en-US" sz="13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내 </a:t>
            </a:r>
            <a:r>
              <a:rPr kumimoji="0" lang="ko-KR" altLang="en-US" sz="1300" b="1" dirty="0" err="1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재검색</a:t>
            </a:r>
            <a:r>
              <a:rPr kumimoji="0" lang="ko-KR" altLang="en-US" sz="13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</a:t>
            </a:r>
            <a:endParaRPr kumimoji="0" lang="en-US" altLang="ko-KR" sz="1300" b="1" dirty="0" smtClean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AutoNum type="arabicPeriod"/>
            </a:pPr>
            <a:r>
              <a:rPr kumimoji="0" lang="ko-KR" altLang="en-US" sz="13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선택한 </a:t>
            </a:r>
            <a:r>
              <a:rPr kumimoji="0" lang="ko-KR" altLang="en-US" sz="13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자료 활용</a:t>
            </a:r>
            <a:r>
              <a:rPr kumimoji="0" lang="en-US" altLang="ko-KR" sz="13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:</a:t>
            </a:r>
            <a:r>
              <a:rPr kumimoji="0" lang="en-US" altLang="ko-KR" sz="13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인용정보보기</a:t>
            </a:r>
            <a:r>
              <a:rPr kumimoji="0" lang="en-US" altLang="ko-KR" sz="1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300" dirty="0" err="1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이메일로</a:t>
            </a:r>
            <a:r>
              <a:rPr kumimoji="0" lang="ko-KR" altLang="en-US" sz="1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보내기</a:t>
            </a:r>
            <a:r>
              <a:rPr kumimoji="0" lang="en-US" altLang="ko-KR" sz="1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kumimoji="0" lang="ko-KR" altLang="en-US" sz="1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인쇄하기</a:t>
            </a:r>
            <a:r>
              <a:rPr kumimoji="0" lang="en-US" altLang="ko-KR" sz="1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kumimoji="0" lang="ko-KR" altLang="en-US" sz="1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개인 계정</a:t>
            </a:r>
            <a:r>
              <a:rPr lang="en-US" altLang="ko-KR" sz="1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(My Research)</a:t>
            </a:r>
            <a:r>
              <a:rPr lang="ko-KR" altLang="en-US" sz="1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에 저장</a:t>
            </a:r>
            <a:r>
              <a:rPr lang="en-US" altLang="ko-KR" sz="1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en-US" altLang="ko-KR" sz="1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RefWorks</a:t>
            </a:r>
            <a:r>
              <a:rPr kumimoji="0" lang="ko-KR" altLang="en-US" sz="13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와 같은</a:t>
            </a:r>
            <a:r>
              <a:rPr kumimoji="0" lang="en-US" altLang="ko-KR" sz="13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3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서지관리프로그램으로 </a:t>
            </a:r>
            <a:r>
              <a:rPr kumimoji="0" lang="ko-KR" altLang="en-US" sz="1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보내기 </a:t>
            </a:r>
            <a:r>
              <a:rPr lang="ko-KR" altLang="en-US" sz="1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등 다양한 활용 옵션 제공 </a:t>
            </a:r>
            <a:endParaRPr kumimoji="0" lang="en-US" altLang="ko-KR" sz="1300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AutoNum type="arabicPeriod"/>
            </a:pPr>
            <a:r>
              <a:rPr kumimoji="0" lang="ko-KR" altLang="en-US" sz="13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결과 정렬 방법 및 결과 한정 </a:t>
            </a:r>
            <a:r>
              <a:rPr kumimoji="0" lang="ko-KR" altLang="en-US" sz="13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기준</a:t>
            </a:r>
            <a:r>
              <a:rPr kumimoji="0" lang="en-US" altLang="ko-KR" sz="13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sz="13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검색된 결과를 </a:t>
            </a:r>
            <a:r>
              <a:rPr kumimoji="0" lang="ko-KR" altLang="en-US" sz="1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관련성 혹은</a:t>
            </a:r>
            <a:r>
              <a:rPr kumimoji="0" lang="en-US" altLang="ko-KR" sz="1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300" dirty="0" err="1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최신성으로</a:t>
            </a:r>
            <a:r>
              <a:rPr kumimoji="0" lang="ko-KR" altLang="en-US" sz="13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정렬하거나 출판물 유형</a:t>
            </a:r>
            <a:r>
              <a:rPr kumimoji="0" lang="en-US" altLang="ko-KR" sz="13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3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키워드</a:t>
            </a:r>
            <a:r>
              <a:rPr kumimoji="0" lang="en-US" altLang="ko-KR" sz="13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3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주제</a:t>
            </a:r>
            <a:r>
              <a:rPr kumimoji="0" lang="en-US" altLang="ko-KR" sz="13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3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데이터베이스 등 옵션들을 제한하여 결과물을 좁힐 수 있음</a:t>
            </a:r>
            <a:endParaRPr kumimoji="0" lang="en-US" altLang="ko-KR" sz="1300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219582" y="1789297"/>
            <a:ext cx="284162" cy="307975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1590416" y="2187616"/>
            <a:ext cx="284162" cy="307975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4096769" y="2191548"/>
            <a:ext cx="284162" cy="307975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780" y="2007282"/>
            <a:ext cx="1492700" cy="2412374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Freeform 37"/>
          <p:cNvSpPr>
            <a:spLocks/>
          </p:cNvSpPr>
          <p:nvPr/>
        </p:nvSpPr>
        <p:spPr bwMode="auto">
          <a:xfrm rot="1080317" flipH="1">
            <a:off x="6298794" y="2154491"/>
            <a:ext cx="510731" cy="258339"/>
          </a:xfrm>
          <a:custGeom>
            <a:avLst/>
            <a:gdLst>
              <a:gd name="T0" fmla="*/ 2147483647 w 1501"/>
              <a:gd name="T1" fmla="*/ 2147483647 h 474"/>
              <a:gd name="T2" fmla="*/ 2147483647 w 1501"/>
              <a:gd name="T3" fmla="*/ 2147483647 h 474"/>
              <a:gd name="T4" fmla="*/ 2147483647 w 1501"/>
              <a:gd name="T5" fmla="*/ 2147483647 h 474"/>
              <a:gd name="T6" fmla="*/ 0 w 1501"/>
              <a:gd name="T7" fmla="*/ 2147483647 h 474"/>
              <a:gd name="T8" fmla="*/ 2147483647 w 1501"/>
              <a:gd name="T9" fmla="*/ 2147483647 h 474"/>
              <a:gd name="T10" fmla="*/ 2147483647 w 1501"/>
              <a:gd name="T11" fmla="*/ 2147483647 h 474"/>
              <a:gd name="T12" fmla="*/ 2147483647 w 1501"/>
              <a:gd name="T13" fmla="*/ 2147483647 h 4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01"/>
              <a:gd name="T22" fmla="*/ 0 h 474"/>
              <a:gd name="T23" fmla="*/ 1501 w 1501"/>
              <a:gd name="T24" fmla="*/ 474 h 47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01" h="474">
                <a:moveTo>
                  <a:pt x="1494" y="337"/>
                </a:moveTo>
                <a:cubicBezTo>
                  <a:pt x="1501" y="296"/>
                  <a:pt x="956" y="0"/>
                  <a:pt x="278" y="182"/>
                </a:cubicBezTo>
                <a:cubicBezTo>
                  <a:pt x="270" y="181"/>
                  <a:pt x="232" y="182"/>
                  <a:pt x="296" y="44"/>
                </a:cubicBezTo>
                <a:cubicBezTo>
                  <a:pt x="83" y="191"/>
                  <a:pt x="2" y="315"/>
                  <a:pt x="0" y="324"/>
                </a:cubicBezTo>
                <a:cubicBezTo>
                  <a:pt x="204" y="345"/>
                  <a:pt x="314" y="474"/>
                  <a:pt x="314" y="474"/>
                </a:cubicBezTo>
                <a:cubicBezTo>
                  <a:pt x="319" y="470"/>
                  <a:pt x="259" y="330"/>
                  <a:pt x="287" y="337"/>
                </a:cubicBezTo>
                <a:cubicBezTo>
                  <a:pt x="1247" y="35"/>
                  <a:pt x="1487" y="377"/>
                  <a:pt x="1494" y="33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186685" y="2647991"/>
            <a:ext cx="284162" cy="307975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901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199" y="274639"/>
            <a:ext cx="7200000" cy="720000"/>
          </a:xfrm>
        </p:spPr>
        <p:txBody>
          <a:bodyPr/>
          <a:lstStyle/>
          <a:p>
            <a:r>
              <a:rPr lang="ko-KR" altLang="en-US" b="1" dirty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검색 결과 리스트 </a:t>
            </a:r>
            <a:r>
              <a:rPr lang="en-US" altLang="ko-KR" b="1" dirty="0" smtClean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II</a:t>
            </a:r>
            <a:endParaRPr lang="ko-KR" altLang="en-US" b="1" dirty="0">
              <a:solidFill>
                <a:schemeClr val="accent5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63" y="1062879"/>
            <a:ext cx="5632332" cy="5136501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직사각형 6"/>
          <p:cNvSpPr/>
          <p:nvPr/>
        </p:nvSpPr>
        <p:spPr>
          <a:xfrm>
            <a:off x="846409" y="1849421"/>
            <a:ext cx="330200" cy="162242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latinLnBrk="0" hangingPunct="1"/>
            <a:endParaRPr kumimoji="0" lang="ko-KR" altLang="en-US">
              <a:solidFill>
                <a:srgbClr val="FFFFFF"/>
              </a:solidFill>
            </a:endParaRP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492065" y="2405046"/>
            <a:ext cx="284163" cy="307975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3177829" y="2733658"/>
            <a:ext cx="284163" cy="307975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12" name="직사각형 12"/>
          <p:cNvSpPr/>
          <p:nvPr/>
        </p:nvSpPr>
        <p:spPr>
          <a:xfrm>
            <a:off x="1213121" y="2713021"/>
            <a:ext cx="1964708" cy="328612"/>
          </a:xfrm>
          <a:prstGeom prst="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/>
            <a:endParaRPr lang="ko-KR" altLang="en-US" sz="240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6061157" y="1577001"/>
            <a:ext cx="2966878" cy="429348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AutoNum type="arabicPeriod"/>
            </a:pPr>
            <a:r>
              <a:rPr kumimoji="0" lang="ko-KR" altLang="en-US" sz="13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검색 결과 </a:t>
            </a:r>
            <a:r>
              <a:rPr kumimoji="0" lang="ko-KR" altLang="en-US" sz="13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리스트</a:t>
            </a:r>
            <a:r>
              <a:rPr kumimoji="0" lang="en-US" altLang="ko-KR" sz="13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: </a:t>
            </a:r>
            <a:r>
              <a:rPr kumimoji="0" lang="ko-KR" altLang="en-US" sz="1300" dirty="0" err="1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아티클</a:t>
            </a:r>
            <a:r>
              <a:rPr kumimoji="0" lang="en-US" altLang="ko-KR" sz="13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kumimoji="0" lang="ko-KR" altLang="en-US" sz="13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단행본</a:t>
            </a:r>
            <a:r>
              <a:rPr kumimoji="0" lang="en-US" altLang="ko-KR" sz="13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kumimoji="0" lang="ko-KR" altLang="en-US" sz="13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논문</a:t>
            </a:r>
            <a:r>
              <a:rPr kumimoji="0" lang="en-US" altLang="ko-KR" sz="13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kumimoji="0" lang="ko-KR" altLang="en-US" sz="13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뉴스 등 다양한 검색 결과물을 아이콘을 통해 출판물 종류를 </a:t>
            </a:r>
            <a:r>
              <a:rPr kumimoji="0" lang="ko-KR" altLang="en-US" sz="1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구분</a:t>
            </a:r>
            <a:endParaRPr kumimoji="0" lang="en-US" altLang="ko-KR" sz="1300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AutoNum type="arabicPeriod"/>
            </a:pPr>
            <a:r>
              <a:rPr kumimoji="0" lang="en-US" altLang="ko-KR" sz="13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Citation/Abstract (</a:t>
            </a:r>
            <a:r>
              <a:rPr kumimoji="0" lang="ko-KR" altLang="en-US" sz="13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서지</a:t>
            </a:r>
            <a:r>
              <a:rPr kumimoji="0" lang="en-US" altLang="ko-KR" sz="13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/</a:t>
            </a:r>
            <a:r>
              <a:rPr kumimoji="0" lang="ko-KR" altLang="en-US" sz="13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초록</a:t>
            </a:r>
            <a:r>
              <a:rPr kumimoji="0" lang="en-US" altLang="ko-KR" sz="13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), Full text (</a:t>
            </a:r>
            <a:r>
              <a:rPr kumimoji="0" lang="ko-KR" altLang="en-US" sz="13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원문</a:t>
            </a:r>
            <a:r>
              <a:rPr kumimoji="0" lang="en-US" altLang="ko-KR" sz="13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), </a:t>
            </a:r>
            <a:r>
              <a:rPr kumimoji="0" lang="en-US" altLang="ko-KR" sz="13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PDF </a:t>
            </a:r>
            <a:r>
              <a:rPr kumimoji="0" lang="ko-KR" altLang="en-US" sz="13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등</a:t>
            </a:r>
            <a:r>
              <a:rPr kumimoji="0" lang="en-US" altLang="ko-KR" sz="13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</a:t>
            </a:r>
            <a:r>
              <a:rPr kumimoji="0" lang="ko-KR" altLang="en-US" sz="13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상세결과를 클릭하여 </a:t>
            </a:r>
            <a:r>
              <a:rPr kumimoji="0" lang="ko-KR" altLang="en-US" sz="13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확인</a:t>
            </a:r>
            <a:endParaRPr kumimoji="0" lang="en-US" altLang="ko-KR" sz="1300" b="1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AutoNum type="arabicPeriod"/>
            </a:pPr>
            <a:r>
              <a:rPr kumimoji="0" lang="en-US" altLang="ko-KR" sz="13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Preview (</a:t>
            </a:r>
            <a:r>
              <a:rPr kumimoji="0" lang="ko-KR" altLang="en-US" sz="1300" b="1" dirty="0" err="1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미리보기</a:t>
            </a:r>
            <a:r>
              <a:rPr kumimoji="0" lang="en-US" altLang="ko-KR" sz="13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): </a:t>
            </a:r>
            <a:r>
              <a:rPr kumimoji="0" lang="en-US" altLang="ko-KR" sz="13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Preview </a:t>
            </a:r>
            <a:r>
              <a:rPr kumimoji="0" lang="ko-KR" altLang="en-US" sz="13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메뉴에 마우스를 올려놓으면 서지</a:t>
            </a:r>
            <a:r>
              <a:rPr kumimoji="0" lang="en-US" altLang="ko-KR" sz="13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/</a:t>
            </a:r>
            <a:r>
              <a:rPr kumimoji="0" lang="ko-KR" altLang="en-US" sz="13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초록을 포함한 상세 정보를 확인 가능 </a:t>
            </a:r>
            <a:endParaRPr kumimoji="0" lang="en-US" altLang="ko-KR" sz="1300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AutoNum type="arabicPeriod"/>
            </a:pPr>
            <a:r>
              <a:rPr kumimoji="0" lang="en-US" altLang="ko-KR" sz="13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My Research</a:t>
            </a:r>
            <a:r>
              <a:rPr kumimoji="0" lang="ko-KR" altLang="en-US" sz="13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에 추가</a:t>
            </a:r>
            <a:r>
              <a:rPr kumimoji="0" lang="en-US" altLang="ko-KR" sz="13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kumimoji="0" lang="ko-KR" altLang="en-US" sz="1300" b="1" dirty="0" err="1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이메일</a:t>
            </a:r>
            <a:r>
              <a:rPr kumimoji="0" lang="en-US" altLang="ko-KR" sz="13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kumimoji="0" lang="ko-KR" altLang="en-US" sz="13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인용정보 보기</a:t>
            </a:r>
            <a:r>
              <a:rPr kumimoji="0" lang="en-US" altLang="ko-KR" sz="13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kumimoji="0" lang="ko-KR" altLang="en-US" sz="13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저장</a:t>
            </a:r>
            <a:r>
              <a:rPr kumimoji="0" lang="en-US" altLang="ko-KR" sz="13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kumimoji="0" lang="ko-KR" altLang="en-US" sz="13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서지정보 반출 등의 기능 바로 이용</a:t>
            </a:r>
            <a:endParaRPr kumimoji="0" lang="en-US" altLang="ko-KR" sz="1300" b="1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14" name="직사각형 8"/>
          <p:cNvSpPr/>
          <p:nvPr/>
        </p:nvSpPr>
        <p:spPr>
          <a:xfrm>
            <a:off x="5292094" y="3077442"/>
            <a:ext cx="609600" cy="293556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latinLnBrk="0" hangingPunct="0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5007931" y="3070232"/>
            <a:ext cx="284163" cy="307975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74" y="3423328"/>
            <a:ext cx="3909120" cy="3295669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Freeform 37"/>
          <p:cNvSpPr>
            <a:spLocks/>
          </p:cNvSpPr>
          <p:nvPr/>
        </p:nvSpPr>
        <p:spPr bwMode="auto">
          <a:xfrm rot="7268193" flipH="1">
            <a:off x="5391579" y="3420354"/>
            <a:ext cx="549451" cy="218087"/>
          </a:xfrm>
          <a:custGeom>
            <a:avLst/>
            <a:gdLst>
              <a:gd name="T0" fmla="*/ 2147483647 w 1501"/>
              <a:gd name="T1" fmla="*/ 2147483647 h 474"/>
              <a:gd name="T2" fmla="*/ 2147483647 w 1501"/>
              <a:gd name="T3" fmla="*/ 2147483647 h 474"/>
              <a:gd name="T4" fmla="*/ 2147483647 w 1501"/>
              <a:gd name="T5" fmla="*/ 2147483647 h 474"/>
              <a:gd name="T6" fmla="*/ 0 w 1501"/>
              <a:gd name="T7" fmla="*/ 2147483647 h 474"/>
              <a:gd name="T8" fmla="*/ 2147483647 w 1501"/>
              <a:gd name="T9" fmla="*/ 2147483647 h 474"/>
              <a:gd name="T10" fmla="*/ 2147483647 w 1501"/>
              <a:gd name="T11" fmla="*/ 2147483647 h 474"/>
              <a:gd name="T12" fmla="*/ 2147483647 w 1501"/>
              <a:gd name="T13" fmla="*/ 2147483647 h 4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01"/>
              <a:gd name="T22" fmla="*/ 0 h 474"/>
              <a:gd name="T23" fmla="*/ 1501 w 1501"/>
              <a:gd name="T24" fmla="*/ 474 h 47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01" h="474">
                <a:moveTo>
                  <a:pt x="1494" y="337"/>
                </a:moveTo>
                <a:cubicBezTo>
                  <a:pt x="1501" y="296"/>
                  <a:pt x="956" y="0"/>
                  <a:pt x="278" y="182"/>
                </a:cubicBezTo>
                <a:cubicBezTo>
                  <a:pt x="270" y="181"/>
                  <a:pt x="232" y="182"/>
                  <a:pt x="296" y="44"/>
                </a:cubicBezTo>
                <a:cubicBezTo>
                  <a:pt x="83" y="191"/>
                  <a:pt x="2" y="315"/>
                  <a:pt x="0" y="324"/>
                </a:cubicBezTo>
                <a:cubicBezTo>
                  <a:pt x="204" y="345"/>
                  <a:pt x="314" y="474"/>
                  <a:pt x="314" y="474"/>
                </a:cubicBezTo>
                <a:cubicBezTo>
                  <a:pt x="319" y="470"/>
                  <a:pt x="259" y="330"/>
                  <a:pt x="287" y="337"/>
                </a:cubicBezTo>
                <a:cubicBezTo>
                  <a:pt x="1247" y="35"/>
                  <a:pt x="1487" y="377"/>
                  <a:pt x="1494" y="33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7" name="직사각형 13"/>
          <p:cNvSpPr/>
          <p:nvPr/>
        </p:nvSpPr>
        <p:spPr>
          <a:xfrm>
            <a:off x="1959217" y="6399881"/>
            <a:ext cx="3637677" cy="29527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latinLnBrk="0" hangingPunct="0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1675055" y="6414477"/>
            <a:ext cx="284162" cy="307975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901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199" y="274639"/>
            <a:ext cx="7200000" cy="720000"/>
          </a:xfrm>
        </p:spPr>
        <p:txBody>
          <a:bodyPr/>
          <a:lstStyle/>
          <a:p>
            <a:r>
              <a:rPr lang="ko-KR" altLang="en-US" b="1" dirty="0" smtClean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검색 결과 </a:t>
            </a:r>
            <a:r>
              <a:rPr lang="en-US" altLang="ko-KR" b="1" dirty="0" smtClean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b="1" dirty="0" err="1" smtClean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아티클</a:t>
            </a:r>
            <a:r>
              <a:rPr lang="ko-KR" altLang="en-US" b="1" dirty="0" smtClean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읽기</a:t>
            </a:r>
            <a:endParaRPr lang="ko-KR" altLang="en-US" b="1" dirty="0">
              <a:solidFill>
                <a:schemeClr val="accent5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255593"/>
            <a:ext cx="4235144" cy="5240486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직사각형 6"/>
          <p:cNvSpPr/>
          <p:nvPr/>
        </p:nvSpPr>
        <p:spPr>
          <a:xfrm>
            <a:off x="292742" y="1695962"/>
            <a:ext cx="348703" cy="41214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latinLnBrk="0" hangingPunct="1"/>
            <a:endParaRPr kumimoji="0" lang="ko-KR" altLang="en-US">
              <a:solidFill>
                <a:srgbClr val="FFFFFF"/>
              </a:solidFill>
            </a:endParaRP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-4760" y="1718678"/>
            <a:ext cx="311150" cy="366713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4667415" y="6135588"/>
            <a:ext cx="4067151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 latinLnBrk="0">
              <a:lnSpc>
                <a:spcPct val="150000"/>
              </a:lnSpc>
              <a:spcBef>
                <a:spcPct val="0"/>
              </a:spcBef>
              <a:buNone/>
            </a:pPr>
            <a:r>
              <a:rPr kumimoji="0"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선택한 문서 </a:t>
            </a:r>
            <a:r>
              <a:rPr kumimoji="0" lang="ko-KR" altLang="en-US" sz="1400" b="1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제공되는 유형별로 선택하여 </a:t>
            </a:r>
            <a:r>
              <a:rPr kumimoji="0"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보기</a:t>
            </a:r>
            <a:endParaRPr kumimoji="0" lang="en-US" altLang="ko-KR" sz="1400" b="1" dirty="0" smtClean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236" y="1695962"/>
            <a:ext cx="4767493" cy="408162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직사각형 6"/>
          <p:cNvSpPr/>
          <p:nvPr/>
        </p:nvSpPr>
        <p:spPr>
          <a:xfrm>
            <a:off x="2210076" y="1695963"/>
            <a:ext cx="772792" cy="41214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latinLnBrk="0" hangingPunct="1"/>
            <a:endParaRPr kumimoji="0" lang="ko-KR" altLang="en-US">
              <a:solidFill>
                <a:srgbClr val="FFFFFF"/>
              </a:solidFill>
            </a:endParaRP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1898926" y="1718679"/>
            <a:ext cx="311150" cy="366713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</a:p>
        </p:txBody>
      </p:sp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56" y="1708341"/>
            <a:ext cx="5194906" cy="433499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직사각형 6"/>
          <p:cNvSpPr/>
          <p:nvPr/>
        </p:nvSpPr>
        <p:spPr>
          <a:xfrm>
            <a:off x="4667415" y="1689863"/>
            <a:ext cx="772792" cy="38942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latinLnBrk="0" hangingPunct="1"/>
            <a:endParaRPr kumimoji="0" lang="ko-KR" altLang="en-US">
              <a:solidFill>
                <a:srgbClr val="FFFFFF"/>
              </a:solidFill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4356265" y="1712579"/>
            <a:ext cx="311150" cy="366713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2773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199" y="274639"/>
            <a:ext cx="7200000" cy="720000"/>
          </a:xfrm>
        </p:spPr>
        <p:txBody>
          <a:bodyPr/>
          <a:lstStyle/>
          <a:p>
            <a:r>
              <a:rPr lang="ko-KR" altLang="en-US" b="1" dirty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검색 결과 </a:t>
            </a:r>
            <a:r>
              <a:rPr lang="ko-KR" altLang="en-US" b="1" dirty="0" smtClean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페이지 활용</a:t>
            </a:r>
            <a:endParaRPr lang="ko-KR" altLang="en-US" b="1" dirty="0">
              <a:solidFill>
                <a:schemeClr val="accent5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81" y="1049143"/>
            <a:ext cx="6175613" cy="5356464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직사각형 15"/>
          <p:cNvSpPr/>
          <p:nvPr/>
        </p:nvSpPr>
        <p:spPr>
          <a:xfrm>
            <a:off x="990201" y="2427075"/>
            <a:ext cx="342900" cy="2508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latinLnBrk="0" hangingPunct="0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21" name="직사각형 6"/>
          <p:cNvSpPr/>
          <p:nvPr/>
        </p:nvSpPr>
        <p:spPr>
          <a:xfrm>
            <a:off x="5373833" y="1565742"/>
            <a:ext cx="1299927" cy="41214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latinLnBrk="0" hangingPunct="1"/>
            <a:endParaRPr kumimoji="0" lang="ko-KR" altLang="en-US">
              <a:solidFill>
                <a:srgbClr val="FFFFFF"/>
              </a:solidFill>
            </a:endParaRPr>
          </a:p>
        </p:txBody>
      </p:sp>
      <p:sp>
        <p:nvSpPr>
          <p:cNvPr id="22" name="직사각형 7"/>
          <p:cNvSpPr/>
          <p:nvPr/>
        </p:nvSpPr>
        <p:spPr>
          <a:xfrm>
            <a:off x="5288157" y="2803371"/>
            <a:ext cx="1481138" cy="1754981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latinLnBrk="0" hangingPunct="0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5060799" y="2058091"/>
            <a:ext cx="311150" cy="366713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5060799" y="1593037"/>
            <a:ext cx="311150" cy="366713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1337555" y="2341834"/>
            <a:ext cx="311150" cy="366713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274" y="1252087"/>
            <a:ext cx="1404308" cy="3436348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Freeform 37"/>
          <p:cNvSpPr>
            <a:spLocks/>
          </p:cNvSpPr>
          <p:nvPr/>
        </p:nvSpPr>
        <p:spPr bwMode="auto">
          <a:xfrm rot="9235289">
            <a:off x="5999686" y="2583730"/>
            <a:ext cx="1361172" cy="328944"/>
          </a:xfrm>
          <a:custGeom>
            <a:avLst/>
            <a:gdLst>
              <a:gd name="T0" fmla="*/ 2147483647 w 1501"/>
              <a:gd name="T1" fmla="*/ 2147483647 h 474"/>
              <a:gd name="T2" fmla="*/ 2147483647 w 1501"/>
              <a:gd name="T3" fmla="*/ 2147483647 h 474"/>
              <a:gd name="T4" fmla="*/ 2147483647 w 1501"/>
              <a:gd name="T5" fmla="*/ 2147483647 h 474"/>
              <a:gd name="T6" fmla="*/ 0 w 1501"/>
              <a:gd name="T7" fmla="*/ 2147483647 h 474"/>
              <a:gd name="T8" fmla="*/ 2147483647 w 1501"/>
              <a:gd name="T9" fmla="*/ 2147483647 h 474"/>
              <a:gd name="T10" fmla="*/ 2147483647 w 1501"/>
              <a:gd name="T11" fmla="*/ 2147483647 h 474"/>
              <a:gd name="T12" fmla="*/ 2147483647 w 1501"/>
              <a:gd name="T13" fmla="*/ 2147483647 h 4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01"/>
              <a:gd name="T22" fmla="*/ 0 h 474"/>
              <a:gd name="T23" fmla="*/ 1501 w 1501"/>
              <a:gd name="T24" fmla="*/ 474 h 47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01" h="474">
                <a:moveTo>
                  <a:pt x="1494" y="337"/>
                </a:moveTo>
                <a:cubicBezTo>
                  <a:pt x="1501" y="296"/>
                  <a:pt x="956" y="0"/>
                  <a:pt x="278" y="182"/>
                </a:cubicBezTo>
                <a:cubicBezTo>
                  <a:pt x="270" y="181"/>
                  <a:pt x="232" y="182"/>
                  <a:pt x="296" y="44"/>
                </a:cubicBezTo>
                <a:cubicBezTo>
                  <a:pt x="83" y="191"/>
                  <a:pt x="2" y="315"/>
                  <a:pt x="0" y="324"/>
                </a:cubicBezTo>
                <a:cubicBezTo>
                  <a:pt x="204" y="345"/>
                  <a:pt x="314" y="474"/>
                  <a:pt x="314" y="474"/>
                </a:cubicBezTo>
                <a:cubicBezTo>
                  <a:pt x="319" y="470"/>
                  <a:pt x="259" y="330"/>
                  <a:pt x="287" y="337"/>
                </a:cubicBezTo>
                <a:cubicBezTo>
                  <a:pt x="1247" y="35"/>
                  <a:pt x="1487" y="377"/>
                  <a:pt x="1494" y="33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177422" y="4729378"/>
            <a:ext cx="8843748" cy="2031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번역</a:t>
            </a:r>
            <a:r>
              <a:rPr lang="en-US" altLang="ko-KR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: </a:t>
            </a:r>
            <a:r>
              <a:rPr lang="ko-KR" altLang="en-US" sz="14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초록 </a:t>
            </a:r>
            <a:r>
              <a:rPr lang="ko-KR" altLang="en-US" sz="14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및 본문 한글로 </a:t>
            </a:r>
            <a:r>
              <a:rPr lang="ko-KR" altLang="en-US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번역하기</a:t>
            </a:r>
            <a:r>
              <a:rPr lang="ko-KR" altLang="en-US" sz="14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</a:t>
            </a:r>
            <a:endParaRPr lang="en-US" altLang="ko-KR" sz="1400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US" altLang="ko-KR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PDF </a:t>
            </a: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다운로드</a:t>
            </a:r>
            <a:r>
              <a:rPr lang="en-US" altLang="ko-KR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: </a:t>
            </a:r>
            <a:r>
              <a:rPr lang="en-US" altLang="ko-KR" sz="14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PDF</a:t>
            </a:r>
            <a:r>
              <a:rPr lang="ko-KR" altLang="en-US" sz="14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원문이 제공되는 경우</a:t>
            </a:r>
            <a:r>
              <a:rPr lang="en-US" altLang="ko-KR" sz="14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lang="en-US" altLang="ko-KR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PDF</a:t>
            </a: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원문 다운로드 </a:t>
            </a:r>
            <a:endParaRPr lang="en-US" altLang="ko-KR" sz="1400" b="1" dirty="0" smtClean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kumimoji="0"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선택한 </a:t>
            </a:r>
            <a:r>
              <a:rPr kumimoji="0" lang="ko-KR" altLang="en-US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문서 </a:t>
            </a:r>
            <a:r>
              <a:rPr kumimoji="0"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인용정보 보기</a:t>
            </a:r>
            <a:r>
              <a:rPr kumimoji="0" lang="en-US" altLang="ko-KR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lang="ko-KR" altLang="en-US" sz="1400" b="1" dirty="0" err="1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이메일로</a:t>
            </a: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보내기</a:t>
            </a:r>
            <a:r>
              <a:rPr lang="en-US" altLang="ko-KR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인쇄하</a:t>
            </a:r>
            <a:r>
              <a:rPr lang="ko-KR" altLang="en-US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기</a:t>
            </a:r>
            <a:r>
              <a:rPr lang="en-US" altLang="ko-KR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My </a:t>
            </a:r>
            <a:r>
              <a:rPr lang="en-US" altLang="ko-KR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Research</a:t>
            </a:r>
            <a:r>
              <a:rPr lang="ko-KR" altLang="en-US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에 추가</a:t>
            </a:r>
            <a:r>
              <a:rPr lang="en-US" altLang="ko-KR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</a:t>
            </a:r>
            <a:r>
              <a:rPr lang="ko-KR" altLang="en-US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</a:t>
            </a: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서지반출</a:t>
            </a:r>
            <a:r>
              <a:rPr lang="en-US" altLang="ko-KR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등 다양한 </a:t>
            </a: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활용 </a:t>
            </a:r>
            <a:endParaRPr lang="en-US" altLang="ko-KR" sz="1400" b="1" dirty="0" smtClean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kumimoji="0"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관련항목</a:t>
            </a:r>
            <a:r>
              <a:rPr kumimoji="0" lang="en-US" altLang="ko-KR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: </a:t>
            </a:r>
            <a:r>
              <a:rPr lang="ko-KR" altLang="en-US" sz="14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선택한 문서와 </a:t>
            </a: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유사한 </a:t>
            </a:r>
            <a:r>
              <a:rPr lang="ko-KR" altLang="en-US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자료 </a:t>
            </a: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보기</a:t>
            </a:r>
            <a:endParaRPr lang="en-US" altLang="ko-KR" sz="1400" b="1" dirty="0" smtClean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kumimoji="0"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주제</a:t>
            </a:r>
            <a:r>
              <a:rPr kumimoji="0" lang="en-US" altLang="ko-KR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: </a:t>
            </a:r>
            <a:r>
              <a:rPr kumimoji="0" lang="ko-KR" altLang="en-US" sz="14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선택한 문서의 주제와 동일한 주제의 다른 문서 검색하기</a:t>
            </a:r>
            <a:r>
              <a:rPr kumimoji="0" lang="en-US" altLang="ko-KR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</a:t>
            </a:r>
          </a:p>
          <a:p>
            <a:pPr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강조 숨기기</a:t>
            </a:r>
            <a:r>
              <a:rPr lang="en-US" altLang="ko-KR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: </a:t>
            </a:r>
            <a:r>
              <a:rPr lang="ko-KR" altLang="en-US" sz="14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검색한 용어 본문 등장 부분 </a:t>
            </a:r>
            <a:r>
              <a:rPr lang="ko-KR" altLang="en-US" sz="14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확인하기</a:t>
            </a:r>
            <a:endParaRPr lang="ko-KR" altLang="en-US" sz="1400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29" name="직사각형 7"/>
          <p:cNvSpPr/>
          <p:nvPr/>
        </p:nvSpPr>
        <p:spPr>
          <a:xfrm>
            <a:off x="5371949" y="1989526"/>
            <a:ext cx="1301811" cy="704616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latinLnBrk="0" hangingPunct="0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4977007" y="2828404"/>
            <a:ext cx="311150" cy="366713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5060799" y="3660387"/>
            <a:ext cx="311150" cy="366713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2773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-brand-template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91935"/>
      </a:accent1>
      <a:accent2>
        <a:srgbClr val="24A3A0"/>
      </a:accent2>
      <a:accent3>
        <a:srgbClr val="A9B309"/>
      </a:accent3>
      <a:accent4>
        <a:srgbClr val="5444B9"/>
      </a:accent4>
      <a:accent5>
        <a:srgbClr val="148ED7"/>
      </a:accent5>
      <a:accent6>
        <a:srgbClr val="329D68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latin typeface="Roboto Regular"/>
            <a:cs typeface="Roboto Regular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 cmpd="sng">
          <a:solidFill>
            <a:schemeClr val="bg1">
              <a:lumMod val="50000"/>
            </a:schemeClr>
          </a:solidFill>
          <a:headEnd type="none"/>
          <a:tailEnd type="triangle"/>
        </a:ln>
        <a:effectLst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4F143357D7F840B5DC50D06ED8C7EA" ma:contentTypeVersion="4" ma:contentTypeDescription="Create a new document." ma:contentTypeScope="" ma:versionID="90f02330f9921ce51767b5a39ab871c1">
  <xsd:schema xmlns:xsd="http://www.w3.org/2001/XMLSchema" xmlns:xs="http://www.w3.org/2001/XMLSchema" xmlns:p="http://schemas.microsoft.com/office/2006/metadata/properties" xmlns:ns1="http://schemas.microsoft.com/sharepoint/v3" xmlns:ns2="137cdf36-ba27-4b38-910a-7bd9ffb267d3" targetNamespace="http://schemas.microsoft.com/office/2006/metadata/properties" ma:root="true" ma:fieldsID="0caf926acad8c330975d3ee308a246ab" ns1:_="" ns2:_="">
    <xsd:import namespace="http://schemas.microsoft.com/sharepoint/v3"/>
    <xsd:import namespace="137cdf36-ba27-4b38-910a-7bd9ffb267d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cdf36-ba27-4b38-910a-7bd9ffb267d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D23A65-F982-449F-906D-1AF7B6D7B3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8401A3-1430-4EB9-AE42-3EE6167EFF84}">
  <ds:schemaRefs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137cdf36-ba27-4b38-910a-7bd9ffb267d3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2391374-24EE-4580-A3B3-866CFF8728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37cdf36-ba27-4b38-910a-7bd9ffb267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34252</TotalTime>
  <Words>826</Words>
  <Application>Microsoft Office PowerPoint</Application>
  <PresentationFormat>화면 슬라이드 쇼(4:3)</PresentationFormat>
  <Paragraphs>112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5" baseType="lpstr">
      <vt:lpstr>Aleo Bold</vt:lpstr>
      <vt:lpstr>Aleo Regular</vt:lpstr>
      <vt:lpstr>ＭＳ Ｐゴシック</vt:lpstr>
      <vt:lpstr>Roboto Regular</vt:lpstr>
      <vt:lpstr>굴림</vt:lpstr>
      <vt:lpstr>맑은 고딕</vt:lpstr>
      <vt:lpstr>Arial</vt:lpstr>
      <vt:lpstr>Calibri</vt:lpstr>
      <vt:lpstr>Wingdings</vt:lpstr>
      <vt:lpstr>standard-brand-template</vt:lpstr>
      <vt:lpstr>ProQuest 플랫폼 이용방법</vt:lpstr>
      <vt:lpstr>메인 화면</vt:lpstr>
      <vt:lpstr>데이터 베이스 선택</vt:lpstr>
      <vt:lpstr>고급 검색</vt:lpstr>
      <vt:lpstr>추가 검색 옵션 – 제한 검색</vt:lpstr>
      <vt:lpstr>검색 결과 리스트 I</vt:lpstr>
      <vt:lpstr>검색 결과 리스트 II</vt:lpstr>
      <vt:lpstr>검색 결과 – 아티클 읽기</vt:lpstr>
      <vt:lpstr>검색 결과 페이지 활용</vt:lpstr>
      <vt:lpstr>RefWorks 에 검색 결과 보내기</vt:lpstr>
      <vt:lpstr>출판물 검색 – 저널 찾기</vt:lpstr>
      <vt:lpstr>특정 저널 검색</vt:lpstr>
      <vt:lpstr>My Research – 개인 계정</vt:lpstr>
      <vt:lpstr>My Research – 개인 계정 만들기</vt:lpstr>
      <vt:lpstr>My Research – 개인 계정 이용</vt:lpstr>
    </vt:vector>
  </TitlesOfParts>
  <Company>ProQuest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ProQuest PPT Styles</dc:title>
  <dc:creator>Kelsey Gibson</dc:creator>
  <cp:lastModifiedBy>박소담</cp:lastModifiedBy>
  <cp:revision>195</cp:revision>
  <dcterms:created xsi:type="dcterms:W3CDTF">2014-10-28T20:57:18Z</dcterms:created>
  <dcterms:modified xsi:type="dcterms:W3CDTF">2016-06-02T02:40:54Z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0x0101007D4F143357D7F840B5DC50D06ED8C7EA</vt:lpwstr>
  </property>
</Properties>
</file>